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3" d="100"/>
          <a:sy n="103" d="100"/>
        </p:scale>
        <p:origin x="-61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3;&#1103;%20&#1089;&#1072;&#1081;&#1090;&#1072;-%20&#1054;&#1041;&#1056;&#1040;&#1065;&#1045;&#1053;&#1048;&#1071;%203%20&#1082;&#1074;&#1072;&#1088;&#1090;&#1072;&#1083;%202017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3;&#1103;%20&#1089;&#1072;&#1081;&#1090;&#1072;-%20&#1054;&#1041;&#1056;&#1040;&#1065;&#1045;&#1053;&#1048;&#1071;%203%20&#1082;&#1074;&#1072;&#1088;&#1090;&#1072;&#1083;%202017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23\Desktop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3;&#1103;%20&#1089;&#1072;&#1081;&#1090;&#1072;-%20&#1054;&#1041;&#1056;&#1040;&#1065;&#1045;&#1053;&#1048;&#1071;%203%20&#1082;&#1074;&#1072;&#1088;&#1090;&#1072;&#1083;%202017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1.3</c:v>
                </c:pt>
                <c:pt idx="1">
                  <c:v>2.6</c:v>
                </c:pt>
                <c:pt idx="2">
                  <c:v>1.1000000000000001</c:v>
                </c:pt>
                <c:pt idx="3">
                  <c:v>17.3</c:v>
                </c:pt>
                <c:pt idx="4">
                  <c:v>1.3</c:v>
                </c:pt>
                <c:pt idx="5">
                  <c:v>68.3</c:v>
                </c:pt>
                <c:pt idx="6">
                  <c:v>0</c:v>
                </c:pt>
                <c:pt idx="7">
                  <c:v>2.6</c:v>
                </c:pt>
                <c:pt idx="8">
                  <c:v>1.3</c:v>
                </c:pt>
                <c:pt idx="9">
                  <c:v>0</c:v>
                </c:pt>
                <c:pt idx="10">
                  <c:v>0</c:v>
                </c:pt>
                <c:pt idx="11">
                  <c:v>5.3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Олюторский район</c:v>
                </c:pt>
                <c:pt idx="9">
                  <c:v>Карагинский район</c:v>
                </c:pt>
                <c:pt idx="10">
                  <c:v>Тигильский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2.4</c:v>
                </c:pt>
                <c:pt idx="1">
                  <c:v>14.6</c:v>
                </c:pt>
                <c:pt idx="2">
                  <c:v>0</c:v>
                </c:pt>
                <c:pt idx="3">
                  <c:v>13.4</c:v>
                </c:pt>
                <c:pt idx="4">
                  <c:v>3.5</c:v>
                </c:pt>
                <c:pt idx="5">
                  <c:v>42.1</c:v>
                </c:pt>
                <c:pt idx="6">
                  <c:v>3.5</c:v>
                </c:pt>
                <c:pt idx="7">
                  <c:v>0</c:v>
                </c:pt>
                <c:pt idx="8">
                  <c:v>3.5</c:v>
                </c:pt>
                <c:pt idx="9">
                  <c:v>1.2</c:v>
                </c:pt>
                <c:pt idx="10">
                  <c:v>1.2</c:v>
                </c:pt>
                <c:pt idx="11">
                  <c:v>14.6</c:v>
                </c:pt>
              </c:numCache>
            </c:numRef>
          </c:val>
        </c:ser>
        <c:axId val="62370944"/>
        <c:axId val="73341952"/>
      </c:barChart>
      <c:catAx>
        <c:axId val="62370944"/>
        <c:scaling>
          <c:orientation val="maxMin"/>
        </c:scaling>
        <c:axPos val="l"/>
        <c:numFmt formatCode="#&quot; &quot;?/?" sourceLinked="0"/>
        <c:tickLblPos val="nextTo"/>
        <c:txPr>
          <a:bodyPr anchor="ctr" anchorCtr="1"/>
          <a:lstStyle/>
          <a:p>
            <a:pPr>
              <a:defRPr b="1">
                <a:solidFill>
                  <a:schemeClr val="tx1"/>
                </a:solidFill>
              </a:defRPr>
            </a:pPr>
            <a:endParaRPr lang="ru-RU"/>
          </a:p>
        </c:txPr>
        <c:crossAx val="73341952"/>
        <c:crosses val="autoZero"/>
        <c:lblAlgn val="ctr"/>
        <c:lblOffset val="100"/>
      </c:catAx>
      <c:valAx>
        <c:axId val="733419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</a:defRPr>
            </a:pPr>
            <a:endParaRPr lang="ru-RU"/>
          </a:p>
        </c:txPr>
        <c:crossAx val="62370944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txPr>
        <a:bodyPr/>
        <a:lstStyle/>
        <a:p>
          <a:pPr>
            <a:defRPr sz="1200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644879354575246E-2"/>
          <c:y val="3.9405571198010192E-2"/>
          <c:w val="0.86811305527791882"/>
          <c:h val="0.8716799530493477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Лист1!$A$4:$A$15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Лист1!$B$4:$B$15</c:f>
              <c:numCache>
                <c:formatCode>General</c:formatCode>
                <c:ptCount val="12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16</c:v>
                </c:pt>
                <c:pt idx="6">
                  <c:v>6</c:v>
                </c:pt>
                <c:pt idx="7">
                  <c:v>3</c:v>
                </c:pt>
                <c:pt idx="8">
                  <c:v>8</c:v>
                </c:pt>
                <c:pt idx="9">
                  <c:v>6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strRef>
              <c:f>Лист1!$A$4:$A$15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Лист1!$C$4:$C$15</c:f>
              <c:numCache>
                <c:formatCode>General</c:formatCode>
                <c:ptCount val="12"/>
                <c:pt idx="0">
                  <c:v>5</c:v>
                </c:pt>
                <c:pt idx="1">
                  <c:v>6</c:v>
                </c:pt>
                <c:pt idx="2">
                  <c:v>14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12</c:v>
                </c:pt>
                <c:pt idx="7">
                  <c:v>7</c:v>
                </c:pt>
                <c:pt idx="8">
                  <c:v>2</c:v>
                </c:pt>
                <c:pt idx="9">
                  <c:v>6</c:v>
                </c:pt>
                <c:pt idx="10">
                  <c:v>2</c:v>
                </c:pt>
                <c:pt idx="11">
                  <c:v>6</c:v>
                </c:pt>
              </c:numCache>
            </c:numRef>
          </c:val>
        </c:ser>
        <c:axId val="82458112"/>
        <c:axId val="82459648"/>
      </c:barChart>
      <c:catAx>
        <c:axId val="824581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solidFill>
                  <a:schemeClr val="tx1"/>
                </a:solidFill>
              </a:defRPr>
            </a:pPr>
            <a:endParaRPr lang="ru-RU"/>
          </a:p>
        </c:txPr>
        <c:crossAx val="82459648"/>
        <c:crosses val="autoZero"/>
        <c:auto val="1"/>
        <c:lblAlgn val="ctr"/>
        <c:lblOffset val="100"/>
      </c:catAx>
      <c:valAx>
        <c:axId val="82459648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2458112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</c:legend>
    <c:plotVisOnly val="1"/>
    <c:dispBlanksAs val="gap"/>
  </c:chart>
  <c:spPr>
    <a:solidFill>
      <a:srgbClr val="000099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2234432234432245E-2"/>
          <c:w val="0.96376811594202849"/>
          <c:h val="0.518206454962359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'[Книга1-обращения 2014 год 1.1.xlsx]Лист1'!$L$3:$L$10</c:f>
              <c:strCache>
                <c:ptCount val="8"/>
                <c:pt idx="0">
                  <c:v>Вопросы создания, преобразования объектов особо охраняемых природных территорий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Вопросы загрязнения атмосферного водуха</c:v>
                </c:pt>
                <c:pt idx="7">
                  <c:v>Другие вопросы</c:v>
                </c:pt>
              </c:strCache>
            </c:strRef>
          </c:cat>
          <c:val>
            <c:numRef>
              <c:f>'[Книга1-обращения 2014 год 1.1.xlsx]Лист1'!$M$3:$M$10</c:f>
              <c:numCache>
                <c:formatCode>General</c:formatCode>
                <c:ptCount val="8"/>
                <c:pt idx="0">
                  <c:v>8.6</c:v>
                </c:pt>
                <c:pt idx="1">
                  <c:v>17.100000000000001</c:v>
                </c:pt>
                <c:pt idx="2">
                  <c:v>27</c:v>
                </c:pt>
                <c:pt idx="3">
                  <c:v>18.600000000000001</c:v>
                </c:pt>
                <c:pt idx="4">
                  <c:v>8.6</c:v>
                </c:pt>
                <c:pt idx="5">
                  <c:v>4.3</c:v>
                </c:pt>
                <c:pt idx="6">
                  <c:v>2.9</c:v>
                </c:pt>
                <c:pt idx="7">
                  <c:v>12.9</c:v>
                </c:pt>
              </c:numCache>
            </c:numRef>
          </c:val>
        </c:ser>
        <c:dLbls/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1284919548099967"/>
          <c:y val="0.58853612529202892"/>
          <c:w val="0.73806972498002954"/>
          <c:h val="0.35578621903031377"/>
        </c:manualLayout>
      </c:layout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8.1125206571400793E-2"/>
                  <c:y val="-0.15172815155581254"/>
                </c:manualLayout>
              </c:layout>
              <c:showVal val="1"/>
            </c:dLbl>
            <c:dLbl>
              <c:idx val="1"/>
              <c:layout>
                <c:manualLayout>
                  <c:x val="6.966766306989404E-2"/>
                  <c:y val="7.926180571957834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Лист1!$I$3:$I$4</c:f>
              <c:strCache>
                <c:ptCount val="2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</c:strCache>
            </c:strRef>
          </c:cat>
          <c:val>
            <c:numRef>
              <c:f>Лист1!$J$3:$J$4</c:f>
              <c:numCache>
                <c:formatCode>General</c:formatCode>
                <c:ptCount val="2"/>
                <c:pt idx="0">
                  <c:v>75.599999999999994</c:v>
                </c:pt>
                <c:pt idx="1">
                  <c:v>24.4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200" b="1">
              <a:solidFill>
                <a:schemeClr val="bg2"/>
              </a:solidFill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2017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2017 году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82 обращения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2016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24,8 %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2016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109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декабре 2017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6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2016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поступили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2017  году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</a:t>
            </a:r>
            <a:r>
              <a:rPr lang="ru-RU" sz="2000" dirty="0">
                <a:latin typeface="Arial Unicode MS" pitchFamily="34" charset="-128"/>
              </a:rPr>
              <a:t>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 2016  году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2016  и   2017 годах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2017 году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2 обращения (2,4 %)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62 (75,6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20 (24,4 %)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7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37 обращений (45 %)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49 обращений  (59,8 %)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31 обращений (37,8 %)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2017 году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57158" y="1357298"/>
          <a:ext cx="828680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2017 году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1041</TotalTime>
  <Words>208</Words>
  <Application>Microsoft Office PowerPoint</Application>
  <PresentationFormat>Экран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2017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2017  году  в сравнении с  обращениями,  поступившими  в  2016  году , 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2016  и   2017 годах</vt:lpstr>
      <vt:lpstr>Поступление, рассмотрение и направление по компетенции обращений  граждан  в 2017 году</vt:lpstr>
      <vt:lpstr>Доля тем в общем количестве вопросов, содержащихся в обращениях, рассмотренных  в 2017 году</vt:lpstr>
      <vt:lpstr>Результаты  рассмотрения  обращений граждан,  поступивших  в  Министерство  природных ресурсов  и экологии  Камчатского  края  в 2017 году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199</cp:revision>
  <dcterms:created xsi:type="dcterms:W3CDTF">2011-01-31T10:29:36Z</dcterms:created>
  <dcterms:modified xsi:type="dcterms:W3CDTF">2017-12-26T15:19:54Z</dcterms:modified>
</cp:coreProperties>
</file>