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1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Лист1!$F$4:$F$15</c:f>
              <c:numCache>
                <c:formatCode>General</c:formatCode>
                <c:ptCount val="12"/>
                <c:pt idx="0">
                  <c:v>0</c:v>
                </c:pt>
                <c:pt idx="1">
                  <c:v>4.8</c:v>
                </c:pt>
                <c:pt idx="2">
                  <c:v>0</c:v>
                </c:pt>
                <c:pt idx="3">
                  <c:v>4.8</c:v>
                </c:pt>
                <c:pt idx="4">
                  <c:v>0</c:v>
                </c:pt>
                <c:pt idx="5">
                  <c:v>71.400000000000006</c:v>
                </c:pt>
                <c:pt idx="6">
                  <c:v>3.8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19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Лист1!$G$4:$G$15</c:f>
              <c:numCache>
                <c:formatCode>General</c:formatCode>
                <c:ptCount val="12"/>
                <c:pt idx="0">
                  <c:v>3.1</c:v>
                </c:pt>
                <c:pt idx="1">
                  <c:v>3.1</c:v>
                </c:pt>
                <c:pt idx="2">
                  <c:v>0</c:v>
                </c:pt>
                <c:pt idx="3">
                  <c:v>40.6</c:v>
                </c:pt>
                <c:pt idx="4">
                  <c:v>0</c:v>
                </c:pt>
                <c:pt idx="5">
                  <c:v>40.6</c:v>
                </c:pt>
                <c:pt idx="6">
                  <c:v>0</c:v>
                </c:pt>
                <c:pt idx="7">
                  <c:v>6.3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424064"/>
        <c:axId val="42840000"/>
      </c:barChart>
      <c:catAx>
        <c:axId val="46424064"/>
        <c:scaling>
          <c:orientation val="maxMin"/>
        </c:scaling>
        <c:delete val="0"/>
        <c:axPos val="l"/>
        <c:numFmt formatCode="#\ ?/?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b="1"/>
            </a:pPr>
            <a:endParaRPr lang="ru-RU"/>
          </a:p>
        </c:txPr>
        <c:crossAx val="42840000"/>
        <c:crosses val="autoZero"/>
        <c:auto val="0"/>
        <c:lblAlgn val="ctr"/>
        <c:lblOffset val="100"/>
        <c:noMultiLvlLbl val="0"/>
      </c:catAx>
      <c:valAx>
        <c:axId val="428400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46424064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Лист1!$B$4:$B$6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Лист1!$C$4:$C$6</c:f>
              <c:numCache>
                <c:formatCode>General</c:formatCode>
                <c:ptCount val="3"/>
                <c:pt idx="0">
                  <c:v>10</c:v>
                </c:pt>
                <c:pt idx="1">
                  <c:v>13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748544"/>
        <c:axId val="42841728"/>
      </c:barChart>
      <c:catAx>
        <c:axId val="88748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ru-RU"/>
          </a:p>
        </c:txPr>
        <c:crossAx val="42841728"/>
        <c:crosses val="autoZero"/>
        <c:auto val="1"/>
        <c:lblAlgn val="ctr"/>
        <c:lblOffset val="100"/>
        <c:noMultiLvlLbl val="0"/>
      </c:catAx>
      <c:valAx>
        <c:axId val="42841728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minorTickMark val="none"/>
        <c:tickLblPos val="high"/>
        <c:txPr>
          <a:bodyPr rot="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88748544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overlay val="0"/>
      <c:spPr>
        <a:solidFill>
          <a:srgbClr val="0000FF"/>
        </a:solidFill>
      </c:spPr>
    </c:legend>
    <c:plotVisOnly val="1"/>
    <c:dispBlanksAs val="gap"/>
    <c:showDLblsOverMax val="0"/>
  </c:chart>
  <c:spPr>
    <a:solidFill>
      <a:srgbClr val="000099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8095238095238099E-2"/>
          <c:w val="0.96376811594202894"/>
          <c:h val="0.518206454962360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bubble3D val="0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bubble3D val="0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bubble3D val="0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bubble3D val="0"/>
            <c:explosion val="0"/>
            <c:spPr>
              <a:solidFill>
                <a:srgbClr val="9900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9"/>
            <c:bubble3D val="0"/>
            <c:explosion val="0"/>
            <c:spPr>
              <a:solidFill>
                <a:srgbClr val="FF3399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0"/>
            <c:bubble3D val="0"/>
            <c:explosion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1"/>
            <c:bubble3D val="0"/>
            <c:explosion val="0"/>
            <c:spPr>
              <a:solidFill>
                <a:srgbClr val="D12D8F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Лист1!$L$3:$L$9</c:f>
              <c:strCache>
                <c:ptCount val="7"/>
                <c:pt idx="0">
                  <c:v>Вопросы сбора, хранения и утилизации твердых бытовых отходов</c:v>
                </c:pt>
                <c:pt idx="1">
                  <c:v>Вопросы использования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создания, преобразования объектов особо охраняемых природных территорий</c:v>
                </c:pt>
                <c:pt idx="6">
                  <c:v>Другие вопросы</c:v>
                </c:pt>
              </c:strCache>
            </c:strRef>
          </c:cat>
          <c:val>
            <c:numRef>
              <c:f>Лист1!$M$3:$M$9</c:f>
              <c:numCache>
                <c:formatCode>General</c:formatCode>
                <c:ptCount val="7"/>
                <c:pt idx="0">
                  <c:v>18.8</c:v>
                </c:pt>
                <c:pt idx="1">
                  <c:v>12.5</c:v>
                </c:pt>
                <c:pt idx="2">
                  <c:v>12.5</c:v>
                </c:pt>
                <c:pt idx="3">
                  <c:v>9.4</c:v>
                </c:pt>
                <c:pt idx="4">
                  <c:v>6.3</c:v>
                </c:pt>
                <c:pt idx="5">
                  <c:v>25</c:v>
                </c:pt>
                <c:pt idx="6">
                  <c:v>15.5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1284919548099966"/>
          <c:y val="0.58853612529203081"/>
          <c:w val="0.73806972498002954"/>
          <c:h val="0.27373493697903145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56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75</c:v>
                </c:pt>
                <c:pt idx="1">
                  <c:v>18.8</c:v>
                </c:pt>
                <c:pt idx="2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 </a:t>
            </a:r>
            <a:r>
              <a:rPr lang="ru-RU" sz="2800" b="1" dirty="0" smtClean="0">
                <a:solidFill>
                  <a:schemeClr val="bg2"/>
                </a:solidFill>
              </a:rPr>
              <a:t>1 квартал  2016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1 квартале 2016 года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32 обращения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1 кварталом 2015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на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52,4 </a:t>
            </a:r>
            <a:r>
              <a:rPr lang="en-US" sz="2000" b="1" dirty="0" smtClean="0">
                <a:solidFill>
                  <a:schemeClr val="hlink"/>
                </a:solidFill>
                <a:latin typeface="Arial" charset="0"/>
              </a:rPr>
              <a:t>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1 квартале 2015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21 обращение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марте 2016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9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2015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7 обращения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квартале 2016 года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по </a:t>
            </a:r>
            <a:r>
              <a:rPr lang="ru-RU" sz="2000" dirty="0">
                <a:latin typeface="Arial Unicode MS" pitchFamily="34" charset="-128"/>
              </a:rPr>
              <a:t>сравнению  с  обращениями,  поступившими  </a:t>
            </a:r>
            <a:r>
              <a:rPr lang="ru-RU" sz="2000" dirty="0" smtClean="0">
                <a:latin typeface="Arial Unicode MS" pitchFamily="34" charset="-128"/>
              </a:rPr>
              <a:t>в 1 квартале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2015 года </a:t>
            </a:r>
            <a:r>
              <a:rPr lang="ru-RU" sz="2000" dirty="0">
                <a:latin typeface="Arial Unicode MS" pitchFamily="34" charset="-128"/>
              </a:rPr>
              <a:t>, </a:t>
            </a:r>
            <a:r>
              <a:rPr lang="ru-RU" sz="2000" dirty="0" smtClean="0">
                <a:latin typeface="Arial Unicode MS" pitchFamily="34" charset="-128"/>
              </a:rPr>
              <a:t>с  </a:t>
            </a:r>
            <a:r>
              <a:rPr lang="ru-RU" sz="2000" dirty="0">
                <a:latin typeface="Arial Unicode MS" pitchFamily="34" charset="-128"/>
              </a:rPr>
              <a:t>распределением  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Количество обращений поступивших 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в Министерство природных ресурсов и  экологии 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Камчатского края  </a:t>
            </a:r>
            <a:r>
              <a:rPr lang="ru-RU" sz="2000" dirty="0" smtClean="0">
                <a:latin typeface="Arial" charset="0"/>
              </a:rPr>
              <a:t>в 1 квартале 2015   </a:t>
            </a:r>
            <a:r>
              <a:rPr lang="ru-RU" sz="2000" dirty="0">
                <a:latin typeface="Arial" charset="0"/>
              </a:rPr>
              <a:t>и </a:t>
            </a:r>
            <a:r>
              <a:rPr lang="ru-RU" sz="2000" dirty="0" smtClean="0">
                <a:latin typeface="Arial" charset="0"/>
              </a:rPr>
              <a:t> 1 квартале 2016 годов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1 квартале 2016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о обращений (0 %)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24 (75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обращения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6 (18,8%)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2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4 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12 обращений (37,5 %)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15 обращений  (46,9%)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13 обращений (40,6 </a:t>
            </a:r>
            <a:r>
              <a:rPr lang="ru-RU" b="1" dirty="0">
                <a:cs typeface="Times New Roman" pitchFamily="18" charset="0"/>
              </a:rPr>
              <a:t>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рассмотренных </a:t>
            </a:r>
            <a:r>
              <a:rPr lang="ru-RU" sz="2000" dirty="0" smtClean="0">
                <a:latin typeface="Times New Roman" pitchFamily="18" charset="0"/>
              </a:rPr>
              <a:t>1 квартале 2016 года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</a:t>
            </a:r>
            <a:r>
              <a:rPr lang="ru-RU" sz="2000" smtClean="0">
                <a:latin typeface="Arial" charset="0"/>
              </a:rPr>
              <a:t>1 квартале 2016 </a:t>
            </a:r>
            <a:r>
              <a:rPr lang="ru-RU" sz="2000" dirty="0" smtClean="0">
                <a:latin typeface="Arial" charset="0"/>
              </a:rPr>
              <a:t>года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574</TotalTime>
  <Words>214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 1 квартал  2016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квартале 2016 года  по сравнению  с  обращениями,  поступившими  в 1 квартале  2015 года , с  распределением  по  районам  Камчатского  края</vt:lpstr>
      <vt:lpstr>Количество обращений поступивших  в Министерство природных ресурсов и  экологии  Камчатского края  в 1 квартале 2015   и  1 квартале 2016 годов</vt:lpstr>
      <vt:lpstr>Поступление, рассмотрение и направление по компетенции обращений  граждан  в 1 квартале 2016 года</vt:lpstr>
      <vt:lpstr>Доля тем в общем количестве вопросов, содержащихся в обращениях, рассмотренных 1 квартале 2016 года</vt:lpstr>
      <vt:lpstr>Результаты  рассмотрения  обращений граждан,  поступивших  в  Министерство  природных ресурсов  и экологии  Камчатского  края  в 1 квартале 2016 года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SVETLANA</cp:lastModifiedBy>
  <cp:revision>81</cp:revision>
  <dcterms:created xsi:type="dcterms:W3CDTF">2011-01-31T10:29:36Z</dcterms:created>
  <dcterms:modified xsi:type="dcterms:W3CDTF">2016-04-17T01:22:02Z</dcterms:modified>
</cp:coreProperties>
</file>