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  <p:sldMasterId id="2147483721" r:id="rId2"/>
    <p:sldMasterId id="2147483723" r:id="rId3"/>
  </p:sldMasterIdLst>
  <p:notesMasterIdLst>
    <p:notesMasterId r:id="rId11"/>
  </p:notesMasterIdLst>
  <p:sldIdLst>
    <p:sldId id="256" r:id="rId4"/>
    <p:sldId id="257" r:id="rId5"/>
    <p:sldId id="263" r:id="rId6"/>
    <p:sldId id="264" r:id="rId7"/>
    <p:sldId id="260" r:id="rId8"/>
    <p:sldId id="261" r:id="rId9"/>
    <p:sldId id="262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89" d="100"/>
          <a:sy n="89" d="100"/>
        </p:scale>
        <p:origin x="-756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&#1052;&#1086;&#1080;%20&#1076;&#1086;&#1082;&#1091;&#1084;&#1077;&#1085;&#1090;&#1099;\&#1056;&#1072;&#1073;&#1086;&#1095;&#1080;&#1081;%20&#1089;&#1090;&#1086;&#1083;\&#1054;&#1041;&#1056;&#1040;&#1065;&#1045;&#1053;&#1048;&#1071;%209%20&#1084;&#1077;&#1089;&#1103;&#1094;&#1077;&#1074;%202018%20&#1075;&#1086;&#1076;&#1072;\&#1076;&#1083;&#1103;%20&#1089;&#1072;&#1081;&#1090;&#1072;%201%20&#1087;&#1086;&#1083;&#1091;&#1075;&#1086;&#1076;&#1080;&#1077;\&#1050;&#1085;&#1080;&#1075;&#1072;1-&#1086;&#1073;&#1088;&#1072;&#1097;&#1077;&#1085;&#1080;&#1103;%202014%20&#1075;&#1086;&#1076;%201.1.xlsx" TargetMode="External"/><Relationship Id="rId1" Type="http://schemas.openxmlformats.org/officeDocument/2006/relationships/themeOverride" Target="../theme/themeOverride1.xm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23\Desktop\&#1050;&#1085;&#1080;&#1075;&#1072;1-&#1086;&#1073;&#1088;&#1072;&#1097;&#1077;&#1085;&#1080;&#1103;%202014%20&#1075;&#1086;&#1076;%201.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bar"/>
        <c:grouping val="clustered"/>
        <c:ser>
          <c:idx val="0"/>
          <c:order val="0"/>
          <c:tx>
            <c:strRef>
              <c:f>Лист1!$F$3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FF00"/>
            </a:solidFill>
          </c:spPr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Вилючинский городской округ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Лист1!$F$4:$F$18</c:f>
              <c:numCache>
                <c:formatCode>General</c:formatCode>
                <c:ptCount val="12"/>
                <c:pt idx="0">
                  <c:v>11.8</c:v>
                </c:pt>
                <c:pt idx="1">
                  <c:v>5.9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76.400000000000006</c:v>
                </c:pt>
                <c:pt idx="6">
                  <c:v>0</c:v>
                </c:pt>
                <c:pt idx="7">
                  <c:v>0</c:v>
                </c:pt>
                <c:pt idx="8">
                  <c:v>5.9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Лист1!$G$3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0000"/>
            </a:solidFill>
          </c:spPr>
          <c:cat>
            <c:strRef>
              <c:f>Лист1!$E$4:$E$18</c:f>
              <c:strCache>
                <c:ptCount val="12"/>
                <c:pt idx="0">
                  <c:v>Алеутский район</c:v>
                </c:pt>
                <c:pt idx="1">
                  <c:v>Быстринский район</c:v>
                </c:pt>
                <c:pt idx="2">
                  <c:v>Олюторский район</c:v>
                </c:pt>
                <c:pt idx="3">
                  <c:v>Елизовский район</c:v>
                </c:pt>
                <c:pt idx="4">
                  <c:v>Мильковский район</c:v>
                </c:pt>
                <c:pt idx="5">
                  <c:v>Петропавловск-Камчатский городской округ</c:v>
                </c:pt>
                <c:pt idx="6">
                  <c:v>Усть-Большерецкий район</c:v>
                </c:pt>
                <c:pt idx="7">
                  <c:v>Карагинский район</c:v>
                </c:pt>
                <c:pt idx="8">
                  <c:v>За пределами Камчатского края</c:v>
                </c:pt>
                <c:pt idx="9">
                  <c:v>Вилючинский городской округ</c:v>
                </c:pt>
                <c:pt idx="10">
                  <c:v>Соболевский район</c:v>
                </c:pt>
                <c:pt idx="11">
                  <c:v>Усть-Камчатский район</c:v>
                </c:pt>
              </c:strCache>
            </c:strRef>
          </c:cat>
          <c:val>
            <c:numRef>
              <c:f>Лист1!$G$4:$G$18</c:f>
              <c:numCache>
                <c:formatCode>General</c:formatCode>
                <c:ptCount val="12"/>
                <c:pt idx="0">
                  <c:v>0</c:v>
                </c:pt>
                <c:pt idx="1">
                  <c:v>1.4</c:v>
                </c:pt>
                <c:pt idx="2">
                  <c:v>0</c:v>
                </c:pt>
                <c:pt idx="3">
                  <c:v>17.600000000000001</c:v>
                </c:pt>
                <c:pt idx="4">
                  <c:v>1.4</c:v>
                </c:pt>
                <c:pt idx="5">
                  <c:v>51.2</c:v>
                </c:pt>
                <c:pt idx="6">
                  <c:v>0</c:v>
                </c:pt>
                <c:pt idx="7">
                  <c:v>0</c:v>
                </c:pt>
                <c:pt idx="8">
                  <c:v>16.2</c:v>
                </c:pt>
                <c:pt idx="9">
                  <c:v>9.5</c:v>
                </c:pt>
                <c:pt idx="10">
                  <c:v>2.7</c:v>
                </c:pt>
                <c:pt idx="11">
                  <c:v>0</c:v>
                </c:pt>
              </c:numCache>
            </c:numRef>
          </c:val>
        </c:ser>
        <c:axId val="69644672"/>
        <c:axId val="69647360"/>
      </c:barChart>
      <c:catAx>
        <c:axId val="69644672"/>
        <c:scaling>
          <c:orientation val="maxMin"/>
        </c:scaling>
        <c:axPos val="l"/>
        <c:numFmt formatCode="#&quot; &quot;?/?" sourceLinked="0"/>
        <c:tickLblPos val="nextTo"/>
        <c:txPr>
          <a:bodyPr anchor="ctr" anchorCtr="1"/>
          <a:lstStyle/>
          <a:p>
            <a:pPr>
              <a:defRPr sz="1100" b="1" baseline="0">
                <a:solidFill>
                  <a:schemeClr val="tx1"/>
                </a:solidFill>
                <a:latin typeface="Times New Roman" pitchFamily="18" charset="0"/>
              </a:defRPr>
            </a:pPr>
            <a:endParaRPr lang="ru-RU"/>
          </a:p>
        </c:txPr>
        <c:crossAx val="69647360"/>
        <c:crosses val="autoZero"/>
        <c:lblAlgn val="ctr"/>
        <c:lblOffset val="100"/>
      </c:catAx>
      <c:valAx>
        <c:axId val="69647360"/>
        <c:scaling>
          <c:orientation val="minMax"/>
        </c:scaling>
        <c:axPos val="b"/>
        <c:majorGridlines/>
        <c:numFmt formatCode="General" sourceLinked="1"/>
        <c:tickLblPos val="nextTo"/>
        <c:txPr>
          <a:bodyPr/>
          <a:lstStyle/>
          <a:p>
            <a:pPr>
              <a:defRPr sz="1100" b="1" i="0" baseline="0">
                <a:solidFill>
                  <a:schemeClr val="tx1"/>
                </a:solidFill>
                <a:latin typeface="Times New Roman" pitchFamily="18" charset="0"/>
              </a:defRPr>
            </a:pPr>
            <a:endParaRPr lang="ru-RU"/>
          </a:p>
        </c:txPr>
        <c:crossAx val="69644672"/>
        <c:crosses val="max"/>
        <c:crossBetween val="between"/>
      </c:valAx>
      <c:spPr>
        <a:solidFill>
          <a:srgbClr val="0000FF"/>
        </a:solidFill>
        <a:effectLst>
          <a:outerShdw dist="50800" sx="1000" sy="1000" algn="ctr" rotWithShape="0">
            <a:srgbClr val="000000"/>
          </a:outerShdw>
        </a:effectLst>
      </c:spPr>
    </c:plotArea>
    <c:legend>
      <c:legendPos val="r"/>
      <c:layout/>
      <c:txPr>
        <a:bodyPr/>
        <a:lstStyle/>
        <a:p>
          <a:pPr>
            <a:defRPr sz="1100" b="1" i="0" baseline="0">
              <a:solidFill>
                <a:schemeClr val="tx1"/>
              </a:solidFill>
              <a:latin typeface="Times New Roman" pitchFamily="18" charset="0"/>
            </a:defRPr>
          </a:pPr>
          <a:endParaRPr lang="ru-RU"/>
        </a:p>
      </c:txPr>
    </c:legend>
    <c:plotVisOnly val="1"/>
    <c:dispBlanksAs val="gap"/>
  </c:chart>
  <c:spPr>
    <a:solidFill>
      <a:srgbClr val="000099"/>
    </a:solidFill>
  </c:spPr>
  <c:txPr>
    <a:bodyPr/>
    <a:lstStyle/>
    <a:p>
      <a:pPr>
        <a:defRPr>
          <a:solidFill>
            <a:schemeClr val="bg1"/>
          </a:solidFill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Лист1!$B$3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FFFF00"/>
            </a:solidFill>
          </c:spPr>
          <c:dLbls>
            <c:txPr>
              <a:bodyPr/>
              <a:lstStyle/>
              <a:p>
                <a:pPr>
                  <a:defRPr sz="1400" baseline="0">
                    <a:solidFill>
                      <a:schemeClr val="bg2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Лист1!$B$4:$B$6</c:f>
              <c:numCache>
                <c:formatCode>General</c:formatCode>
                <c:ptCount val="3"/>
                <c:pt idx="0">
                  <c:v>4</c:v>
                </c:pt>
                <c:pt idx="1">
                  <c:v>4</c:v>
                </c:pt>
                <c:pt idx="2">
                  <c:v>9</c:v>
                </c:pt>
              </c:numCache>
            </c:numRef>
          </c:val>
        </c:ser>
        <c:ser>
          <c:idx val="1"/>
          <c:order val="1"/>
          <c:tx>
            <c:strRef>
              <c:f>Лист1!$C$3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rgbClr val="FF0000"/>
            </a:solidFill>
          </c:spPr>
          <c:dLbls>
            <c:txPr>
              <a:bodyPr/>
              <a:lstStyle/>
              <a:p>
                <a:pPr>
                  <a:defRPr sz="1400" baseline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Val val="1"/>
          </c:dLbls>
          <c:cat>
            <c:strRef>
              <c:f>Лист1!$A$4:$A$6</c:f>
              <c:strCache>
                <c:ptCount val="3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</c:strCache>
            </c:strRef>
          </c:cat>
          <c:val>
            <c:numRef>
              <c:f>Лист1!$C$4:$C$6</c:f>
              <c:numCache>
                <c:formatCode>General</c:formatCode>
                <c:ptCount val="3"/>
                <c:pt idx="0">
                  <c:v>14</c:v>
                </c:pt>
                <c:pt idx="1">
                  <c:v>32</c:v>
                </c:pt>
                <c:pt idx="2">
                  <c:v>28</c:v>
                </c:pt>
              </c:numCache>
            </c:numRef>
          </c:val>
        </c:ser>
        <c:axId val="34593024"/>
        <c:axId val="35023488"/>
      </c:barChart>
      <c:catAx>
        <c:axId val="34593024"/>
        <c:scaling>
          <c:orientation val="minMax"/>
        </c:scaling>
        <c:axPos val="b"/>
        <c:tickLblPos val="nextTo"/>
        <c:crossAx val="35023488"/>
        <c:crosses val="autoZero"/>
        <c:auto val="1"/>
        <c:lblAlgn val="ctr"/>
        <c:lblOffset val="100"/>
      </c:catAx>
      <c:valAx>
        <c:axId val="35023488"/>
        <c:scaling>
          <c:orientation val="minMax"/>
        </c:scaling>
        <c:axPos val="l"/>
        <c:majorGridlines>
          <c:spPr>
            <a:ln>
              <a:solidFill>
                <a:sysClr val="windowText" lastClr="000000"/>
              </a:solidFill>
            </a:ln>
            <a:effectLst>
              <a:outerShdw dist="50800" sx="1000" sy="1000" algn="ctr" rotWithShape="0">
                <a:srgbClr val="000000">
                  <a:alpha val="0"/>
                </a:srgbClr>
              </a:outerShdw>
            </a:effectLst>
          </c:spPr>
        </c:majorGridlines>
        <c:numFmt formatCode="General" sourceLinked="1"/>
        <c:majorTickMark val="none"/>
        <c:tickLblPos val="high"/>
        <c:txPr>
          <a:bodyPr rot="0" vert="horz"/>
          <a:lstStyle/>
          <a:p>
            <a:pPr>
              <a:defRPr/>
            </a:pPr>
            <a:endParaRPr lang="ru-RU"/>
          </a:p>
        </c:txPr>
        <c:crossAx val="34593024"/>
        <c:crosses val="autoZero"/>
        <c:crossBetween val="between"/>
      </c:valAx>
      <c:spPr>
        <a:solidFill>
          <a:srgbClr val="0000FF"/>
        </a:solidFill>
      </c:spPr>
    </c:plotArea>
    <c:legend>
      <c:legendPos val="r"/>
      <c:layout/>
      <c:spPr>
        <a:solidFill>
          <a:srgbClr val="0000FF"/>
        </a:solidFill>
      </c:spPr>
      <c:txPr>
        <a:bodyPr/>
        <a:lstStyle/>
        <a:p>
          <a:pPr>
            <a:defRPr sz="1200" baseline="0"/>
          </a:pPr>
          <a:endParaRPr lang="ru-RU"/>
        </a:p>
      </c:txPr>
    </c:legend>
    <c:plotVisOnly val="1"/>
    <c:dispBlanksAs val="gap"/>
  </c:chart>
  <c:spPr>
    <a:solidFill>
      <a:srgbClr val="000099"/>
    </a:solidFill>
  </c:spPr>
  <c:txPr>
    <a:bodyPr/>
    <a:lstStyle/>
    <a:p>
      <a:pPr>
        <a:defRPr sz="1100" b="1" i="0" baseline="0">
          <a:latin typeface="Times New Roman" pitchFamily="18" charset="0"/>
        </a:defRPr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0"/>
          <c:y val="3.8095238095238099E-2"/>
          <c:w val="0.96376811594202849"/>
          <c:h val="0.51820645496235973"/>
        </c:manualLayout>
      </c:layout>
      <c:pie3DChart>
        <c:varyColors val="1"/>
        <c:ser>
          <c:idx val="0"/>
          <c:order val="0"/>
          <c:spPr>
            <a:ln>
              <a:solidFill>
                <a:sysClr val="windowText" lastClr="000000"/>
              </a:solidFill>
            </a:ln>
          </c:spPr>
          <c:explosion val="4"/>
          <c:dPt>
            <c:idx val="0"/>
            <c:explosion val="0"/>
            <c:spPr>
              <a:solidFill>
                <a:schemeClr val="accent6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explosion val="0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2"/>
            <c:explosion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3"/>
            <c:explosion val="0"/>
            <c:spPr>
              <a:solidFill>
                <a:srgbClr val="FF00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4"/>
            <c:explosion val="0"/>
            <c:spPr>
              <a:solidFill>
                <a:schemeClr val="tx2">
                  <a:lumMod val="75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5"/>
            <c:explosion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solidFill>
                  <a:sysClr val="windowText" lastClr="000000"/>
                </a:solidFill>
              </a:ln>
            </c:spPr>
          </c:dPt>
          <c:cat>
            <c:strRef>
              <c:f>Лист1!$L$3:$L$9</c:f>
              <c:strCache>
                <c:ptCount val="7"/>
                <c:pt idx="0">
                  <c:v>Вопросы управления особо охраняемыми природными территориями регионального значения</c:v>
                </c:pt>
                <c:pt idx="1">
                  <c:v>Использование минерально-сырьевых ресурсов</c:v>
                </c:pt>
                <c:pt idx="2">
                  <c:v>Вопросы охраны окружающей среды</c:v>
                </c:pt>
                <c:pt idx="3">
                  <c:v>Вопросы экологии</c:v>
                </c:pt>
                <c:pt idx="4">
                  <c:v>Вопросы использования и охраны водных объектов</c:v>
                </c:pt>
                <c:pt idx="5">
                  <c:v>Вопросы охраны и использования животного мира</c:v>
                </c:pt>
                <c:pt idx="6">
                  <c:v>Другие вопросы</c:v>
                </c:pt>
              </c:strCache>
            </c:strRef>
          </c:cat>
          <c:val>
            <c:numRef>
              <c:f>Лист1!$M$3:$M$9</c:f>
              <c:numCache>
                <c:formatCode>General</c:formatCode>
                <c:ptCount val="7"/>
                <c:pt idx="0">
                  <c:v>8.1</c:v>
                </c:pt>
                <c:pt idx="1">
                  <c:v>9.5</c:v>
                </c:pt>
                <c:pt idx="2">
                  <c:v>4.0999999999999996</c:v>
                </c:pt>
                <c:pt idx="3">
                  <c:v>52.6</c:v>
                </c:pt>
                <c:pt idx="4">
                  <c:v>8.1</c:v>
                </c:pt>
                <c:pt idx="5">
                  <c:v>12.2</c:v>
                </c:pt>
                <c:pt idx="6">
                  <c:v>5.4</c:v>
                </c:pt>
              </c:numCache>
            </c:numRef>
          </c:val>
        </c:ser>
      </c:pie3DChart>
    </c:plotArea>
    <c:legend>
      <c:legendPos val="b"/>
      <c:legendEntry>
        <c:idx val="0"/>
        <c:txPr>
          <a:bodyPr/>
          <a:lstStyle/>
          <a:p>
            <a:pPr>
              <a:defRPr sz="1050" b="1" baseline="0">
                <a:solidFill>
                  <a:schemeClr val="bg2"/>
                </a:solidFill>
              </a:defRPr>
            </a:pPr>
            <a:endParaRPr lang="ru-RU"/>
          </a:p>
        </c:txPr>
      </c:legendEntry>
      <c:layout>
        <c:manualLayout>
          <c:xMode val="edge"/>
          <c:yMode val="edge"/>
          <c:x val="0.11284919548099966"/>
          <c:y val="0.61578832547521267"/>
          <c:w val="0.71633059454524706"/>
          <c:h val="0.34386709353638489"/>
        </c:manualLayout>
      </c:layout>
      <c:spPr>
        <a:solidFill>
          <a:schemeClr val="bg1">
            <a:lumMod val="60000"/>
            <a:lumOff val="40000"/>
          </a:schemeClr>
        </a:solidFill>
      </c:spPr>
      <c:txPr>
        <a:bodyPr/>
        <a:lstStyle/>
        <a:p>
          <a:pPr>
            <a:defRPr sz="1050" b="1" baseline="0">
              <a:solidFill>
                <a:schemeClr val="bg2"/>
              </a:solidFill>
            </a:defRPr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8382545931758534E-2"/>
          <c:y val="5.3240740740740748E-2"/>
          <c:w val="0.53055555555555567"/>
          <c:h val="0.88425925925925941"/>
        </c:manualLayout>
      </c:layout>
      <c:pieChart>
        <c:varyColors val="1"/>
        <c:dLbls/>
        <c:firstSliceAng val="0"/>
      </c:pieChart>
    </c:plotArea>
    <c:legend>
      <c:legendPos val="r"/>
      <c:layout/>
      <c:spPr>
        <a:solidFill>
          <a:schemeClr val="tx2">
            <a:lumMod val="40000"/>
            <a:lumOff val="60000"/>
          </a:schemeClr>
        </a:solidFill>
        <a:ln>
          <a:solidFill>
            <a:sysClr val="windowText" lastClr="000000"/>
          </a:solidFill>
        </a:ln>
      </c:spPr>
    </c:legend>
    <c:plotVisOnly val="1"/>
    <c:dispBlanksAs val="zero"/>
  </c:chart>
  <c:spPr>
    <a:solidFill>
      <a:srgbClr val="0000FF"/>
    </a:solidFill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6.838254593175852E-2"/>
          <c:y val="5.3240740740740741E-2"/>
          <c:w val="0.53055555555555567"/>
          <c:h val="0.8842592592592593"/>
        </c:manualLayout>
      </c:layout>
      <c:pieChart>
        <c:varyColors val="1"/>
        <c:ser>
          <c:idx val="0"/>
          <c:order val="0"/>
          <c:spPr>
            <a:solidFill>
              <a:srgbClr val="FF0000"/>
            </a:solidFill>
            <a:ln>
              <a:solidFill>
                <a:sysClr val="windowText" lastClr="000000"/>
              </a:solidFill>
            </a:ln>
          </c:spPr>
          <c:dPt>
            <c:idx val="0"/>
            <c:spPr>
              <a:solidFill>
                <a:srgbClr val="00FF00"/>
              </a:solidFill>
              <a:ln>
                <a:solidFill>
                  <a:sysClr val="windowText" lastClr="000000"/>
                </a:solidFill>
              </a:ln>
            </c:spPr>
          </c:dPt>
          <c:dPt>
            <c:idx val="1"/>
            <c:spPr>
              <a:solidFill>
                <a:srgbClr val="FFFF00"/>
              </a:solidFill>
              <a:ln>
                <a:solidFill>
                  <a:sysClr val="windowText" lastClr="000000"/>
                </a:solidFill>
              </a:ln>
            </c:spPr>
          </c:dPt>
          <c:dLbls>
            <c:txPr>
              <a:bodyPr/>
              <a:lstStyle/>
              <a:p>
                <a:pPr>
                  <a:defRPr sz="1200" b="1" baseline="0">
                    <a:solidFill>
                      <a:sysClr val="windowText" lastClr="000000"/>
                    </a:solidFill>
                    <a:latin typeface="Times New Roman" pitchFamily="18" charset="0"/>
                  </a:defRPr>
                </a:pPr>
                <a:endParaRPr lang="ru-RU"/>
              </a:p>
            </c:txPr>
            <c:showVal val="1"/>
            <c:showLeaderLines val="1"/>
          </c:dLbls>
          <c:cat>
            <c:strRef>
              <c:f>Лист1!$I$3:$I$5</c:f>
              <c:strCache>
                <c:ptCount val="3"/>
                <c:pt idx="0">
                  <c:v>Даны разъяснения</c:v>
                </c:pt>
                <c:pt idx="1">
                  <c:v>Направлены по подведомственности</c:v>
                </c:pt>
                <c:pt idx="2">
                  <c:v>Находятся на рассмотрении</c:v>
                </c:pt>
              </c:strCache>
            </c:strRef>
          </c:cat>
          <c:val>
            <c:numRef>
              <c:f>Лист1!$J$3:$J$5</c:f>
              <c:numCache>
                <c:formatCode>General</c:formatCode>
                <c:ptCount val="3"/>
                <c:pt idx="0">
                  <c:v>77</c:v>
                </c:pt>
                <c:pt idx="1">
                  <c:v>16.2</c:v>
                </c:pt>
                <c:pt idx="2">
                  <c:v>6.8</c:v>
                </c:pt>
              </c:numCache>
            </c:numRef>
          </c:val>
        </c:ser>
        <c:firstSliceAng val="0"/>
      </c:pieChart>
    </c:plotArea>
    <c:legend>
      <c:legendPos val="r"/>
      <c:layout/>
      <c:spPr>
        <a:solidFill>
          <a:schemeClr val="bg1">
            <a:lumMod val="20000"/>
            <a:lumOff val="80000"/>
          </a:schemeClr>
        </a:solidFill>
        <a:ln>
          <a:solidFill>
            <a:sysClr val="windowText" lastClr="000000"/>
          </a:solidFill>
        </a:ln>
      </c:spPr>
      <c:txPr>
        <a:bodyPr/>
        <a:lstStyle/>
        <a:p>
          <a:pPr>
            <a:defRPr sz="1100" b="1" i="0" baseline="0">
              <a:solidFill>
                <a:schemeClr val="bg2"/>
              </a:solidFill>
              <a:latin typeface="Times New Roman" pitchFamily="18" charset="0"/>
            </a:defRPr>
          </a:pPr>
          <a:endParaRPr lang="ru-RU"/>
        </a:p>
      </c:txPr>
    </c:legend>
    <c:plotVisOnly val="1"/>
    <c:dispBlanksAs val="zero"/>
  </c:chart>
  <c:spPr>
    <a:solidFill>
      <a:srgbClr val="0000FF"/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85ECB50-E225-4855-BC87-A1E98CE8828D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9729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211C4B3-1B80-402D-ABA4-C5C8CA1B8374}" type="slidenum">
              <a:rPr lang="ru-RU"/>
              <a:pPr/>
              <a:t>1</a:t>
            </a:fld>
            <a:endParaRPr lang="ru-RU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D1590B-2D8C-4C33-BDE0-405EFE4DA817}" type="slidenum">
              <a:rPr lang="ru-RU"/>
              <a:pPr/>
              <a:t>2</a:t>
            </a:fld>
            <a:endParaRPr lang="ru-RU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ECB50-E225-4855-BC87-A1E98CE8828D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5ECB50-E225-4855-BC87-A1E98CE8828D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628104-F2AC-43C5-AF28-B2390DA1C9C4}" type="slidenum">
              <a:rPr lang="ru-RU"/>
              <a:pPr/>
              <a:t>5</a:t>
            </a:fld>
            <a:endParaRPr lang="ru-RU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C2BAAE-EB88-465A-A3F2-4F214CC55412}" type="slidenum">
              <a:rPr lang="ru-RU"/>
              <a:pPr/>
              <a:t>6</a:t>
            </a:fld>
            <a:endParaRPr lang="ru-RU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3CA508-EC74-42AF-93C1-175BB53DE11D}" type="slidenum">
              <a:rPr lang="ru-RU"/>
              <a:pPr/>
              <a:t>7</a:t>
            </a:fld>
            <a:endParaRPr lang="ru-RU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752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752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752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752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752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753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753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0753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0753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0753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18A9CD3-5267-4D91-A41C-C6D87FA6B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6AC95D-3779-411C-B008-E42E84E4BA86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5569B4-3F88-48F6-93AF-A65052BD7D3F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4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264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264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264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264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65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265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1265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265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1265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77FA184-EC0A-4EE1-8250-B5CB6F9143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F96A364-2ADD-4C12-97EF-53BA8A69871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C4FCE3-1341-49C8-B493-6AE596CF912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2CDB47-ED7F-4362-AF32-71163FF7C86D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A19DD2-6569-4D89-9F6A-16301DD69A8E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CC09ED-AF26-427B-B9E4-38E889BBE89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CD0CE7C-9CAC-46A7-8AB5-12F37FE5060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2BE470E-CFE3-49E2-9D06-A61044D416C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764FB3-11AF-486F-A7E3-64D15BFF223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0F5B6D7-809F-49F1-BE13-7D810191D22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BE71F8F-276C-4D5A-833F-35A8FFA7BD9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6A475EA-D84A-466A-A0F7-50E67B93099A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997075"/>
            <a:ext cx="7772400" cy="1431925"/>
          </a:xfrm>
        </p:spPr>
        <p:txBody>
          <a:bodyPr anchor="b" anchorCtr="1"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36196" name="Freeform 4"/>
          <p:cNvSpPr>
            <a:spLocks/>
          </p:cNvSpPr>
          <p:nvPr/>
        </p:nvSpPr>
        <p:spPr bwMode="auto">
          <a:xfrm>
            <a:off x="285750" y="2803525"/>
            <a:ext cx="1588" cy="3035300"/>
          </a:xfrm>
          <a:custGeom>
            <a:avLst/>
            <a:gdLst>
              <a:gd name="T0" fmla="*/ 0 h 1912"/>
              <a:gd name="T1" fmla="*/ 6 h 1912"/>
              <a:gd name="T2" fmla="*/ 6 h 1912"/>
              <a:gd name="T3" fmla="*/ 60 h 1912"/>
              <a:gd name="T4" fmla="*/ 1912 h 1912"/>
              <a:gd name="T5" fmla="*/ 1912 h 1912"/>
              <a:gd name="T6" fmla="*/ 0 h 1912"/>
              <a:gd name="T7" fmla="*/ 0 h 1912"/>
            </a:gdLst>
            <a:ahLst/>
            <a:cxnLst>
              <a:cxn ang="0">
                <a:pos x="0" y="T0"/>
              </a:cxn>
              <a:cxn ang="0">
                <a:pos x="0" y="T1"/>
              </a:cxn>
              <a:cxn ang="0">
                <a:pos x="0" y="T2"/>
              </a:cxn>
              <a:cxn ang="0">
                <a:pos x="0" y="T3"/>
              </a:cxn>
              <a:cxn ang="0">
                <a:pos x="0" y="T4"/>
              </a:cxn>
              <a:cxn ang="0">
                <a:pos x="0" y="T5"/>
              </a:cxn>
              <a:cxn ang="0">
                <a:pos x="0" y="T6"/>
              </a:cxn>
              <a:cxn ang="0">
                <a:pos x="0" y="T7"/>
              </a:cxn>
            </a:cxnLst>
            <a:rect l="0" t="0" r="r" b="b"/>
            <a:pathLst>
              <a:path h="1912">
                <a:moveTo>
                  <a:pt x="0" y="0"/>
                </a:moveTo>
                <a:lnTo>
                  <a:pt x="0" y="6"/>
                </a:lnTo>
                <a:lnTo>
                  <a:pt x="0" y="6"/>
                </a:lnTo>
                <a:lnTo>
                  <a:pt x="0" y="60"/>
                </a:lnTo>
                <a:lnTo>
                  <a:pt x="0" y="1912"/>
                </a:lnTo>
                <a:lnTo>
                  <a:pt x="0" y="19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BBA27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619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6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F032246-4AD8-47B3-AAF2-8C956915843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6199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1B371F-630B-4DDD-B2AB-29FB43C499B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451176-23E2-4BFB-9CA4-48EA42C41E4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E7C2E5-DAE5-4C9E-B061-10713E08E53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B8F742-4C96-4C82-BF70-A4604058AD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5E27DC-A4B9-40BD-A099-B7840C22F0C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FC5A99-9959-4891-9D37-81F5DE4B99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207425-007E-46E9-9E03-5FE89204293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4BFD96-A9F5-499B-B600-8EA7E79CCC6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79C75-4F4E-4713-A05A-20EAFF4E06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5A2AF-2650-49F6-BED6-14B56E72520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92100"/>
            <a:ext cx="2057400" cy="57277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92100"/>
            <a:ext cx="6019800" cy="57277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A929DC-5BB0-4C39-B97B-03D1B852653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8A0F49F-B653-4BC0-9BD2-8227C1656A72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52E672D-DC7E-4FCF-9FD1-06202DCCFF84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B20960E-7B2E-4BAB-ABBE-AC8EEA7B36A5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262AB6E-1AAC-4C58-93D9-5FC111BB0F80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B5584D0-1FBA-439E-A86A-93604B7DED11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5B410A4-8D14-4237-A18D-9C9E4386E62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40C568D0-8440-4D7A-8BF3-9A6FBE36DB56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0650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650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0650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50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650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50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650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651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0651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>
                <a:latin typeface="Arial" charset="0"/>
              </a:defRPr>
            </a:lvl1pPr>
          </a:lstStyle>
          <a:p>
            <a:fld id="{A394647F-F4A3-42F6-A0F6-305818E545DC}" type="slidenum">
              <a:rPr lang="ru-RU"/>
              <a:pPr/>
              <a:t>‹#›</a:t>
            </a:fld>
            <a:endParaRPr lang="ru-RU"/>
          </a:p>
        </p:txBody>
      </p:sp>
      <p:grpSp>
        <p:nvGrpSpPr>
          <p:cNvPr id="11162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1162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1162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162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1162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162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162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1163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1163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2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92100"/>
            <a:ext cx="82296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050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5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135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fld id="{64712290-1C19-47FD-BADB-A4126F353186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12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ahoma" pitchFamily="34" charset="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v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1989138"/>
            <a:ext cx="7772400" cy="251936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800" b="1" dirty="0">
                <a:solidFill>
                  <a:schemeClr val="bg2"/>
                </a:solidFill>
              </a:rPr>
              <a:t>Информационно-статистический</a:t>
            </a:r>
            <a:r>
              <a:rPr lang="ru-RU" sz="2000" b="1" dirty="0">
                <a:solidFill>
                  <a:schemeClr val="bg2"/>
                </a:solidFill>
              </a:rPr>
              <a:t>  </a:t>
            </a:r>
            <a:r>
              <a:rPr lang="ru-RU" sz="2800" b="1" dirty="0">
                <a:solidFill>
                  <a:schemeClr val="bg2"/>
                </a:solidFill>
              </a:rPr>
              <a:t>обзор  коллективных  и индивидуальных  обращений  граждан </a:t>
            </a:r>
            <a:br>
              <a:rPr lang="ru-RU" sz="2800" b="1" dirty="0">
                <a:solidFill>
                  <a:schemeClr val="bg2"/>
                </a:solidFill>
              </a:rPr>
            </a:br>
            <a:r>
              <a:rPr lang="ru-RU" sz="2800" b="1" dirty="0">
                <a:solidFill>
                  <a:schemeClr val="bg2"/>
                </a:solidFill>
              </a:rPr>
              <a:t>за </a:t>
            </a:r>
            <a:r>
              <a:rPr lang="ru-RU" sz="2800" b="1" dirty="0" smtClean="0">
                <a:solidFill>
                  <a:schemeClr val="bg2"/>
                </a:solidFill>
              </a:rPr>
              <a:t>1 квартал 2021 год</a:t>
            </a:r>
            <a:endParaRPr lang="ru-RU" sz="2800" b="1" dirty="0">
              <a:solidFill>
                <a:schemeClr val="bg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71550" y="4437063"/>
            <a:ext cx="7200900" cy="1512887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endParaRPr lang="ru-RU" sz="2800" dirty="0"/>
          </a:p>
          <a:p>
            <a:pPr>
              <a:lnSpc>
                <a:spcPct val="80000"/>
              </a:lnSpc>
            </a:pPr>
            <a:r>
              <a:rPr lang="ru-RU" sz="2000" b="1" dirty="0"/>
              <a:t>Министерство природных ресурсов и экологии Камчатского края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9" name="Rectangle 9"/>
          <p:cNvSpPr>
            <a:spLocks noGrp="1" noRot="1" noChangeArrowheads="1"/>
          </p:cNvSpPr>
          <p:nvPr>
            <p:ph type="title"/>
          </p:nvPr>
        </p:nvSpPr>
        <p:spPr>
          <a:xfrm>
            <a:off x="395288" y="765175"/>
            <a:ext cx="8229600" cy="1143000"/>
          </a:xfrm>
        </p:spPr>
        <p:txBody>
          <a:bodyPr/>
          <a:lstStyle/>
          <a:p>
            <a:r>
              <a:rPr lang="ru-RU" sz="2000"/>
              <a:t>И Н Ф О Р М А Ц И Я  </a:t>
            </a:r>
            <a:br>
              <a:rPr lang="ru-RU" sz="2000"/>
            </a:br>
            <a:r>
              <a:rPr lang="ru-RU" sz="2000" b="0"/>
              <a:t>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a:t>
            </a:r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468313" y="2565400"/>
            <a:ext cx="8424862" cy="3589338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 1 квартале 2021 года поступило  74 обращения граждан</a:t>
            </a:r>
            <a:r>
              <a:rPr lang="ru-RU" sz="2000" dirty="0">
                <a:solidFill>
                  <a:schemeClr val="hlink"/>
                </a:solidFill>
                <a:latin typeface="Arial" charset="0"/>
              </a:rPr>
              <a:t>.</a:t>
            </a:r>
            <a:r>
              <a:rPr lang="ru-RU" sz="2000" dirty="0">
                <a:latin typeface="Arial" charset="0"/>
              </a:rPr>
              <a:t> В сравнении с </a:t>
            </a:r>
            <a:r>
              <a:rPr lang="ru-RU" sz="2000" dirty="0" smtClean="0">
                <a:latin typeface="Arial" charset="0"/>
              </a:rPr>
              <a:t>аналогичным периодом 2020 года общее </a:t>
            </a:r>
            <a:r>
              <a:rPr lang="ru-RU" sz="2000" dirty="0">
                <a:latin typeface="Arial" charset="0"/>
              </a:rPr>
              <a:t>количество обращений </a:t>
            </a:r>
            <a:r>
              <a:rPr lang="ru-RU" sz="2000" dirty="0" smtClean="0">
                <a:latin typeface="Arial" charset="0"/>
              </a:rPr>
              <a:t>увеличилось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в 4,4 раза </a:t>
            </a:r>
            <a:r>
              <a:rPr lang="ru-RU" sz="2000" dirty="0" smtClean="0">
                <a:latin typeface="Arial" charset="0"/>
              </a:rPr>
              <a:t>(в 1 квартале 2020 года </a:t>
            </a:r>
            <a:r>
              <a:rPr lang="ru-RU" sz="2000" dirty="0">
                <a:latin typeface="Arial" charset="0"/>
              </a:rPr>
              <a:t>поступило 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17 обращений</a:t>
            </a:r>
            <a:r>
              <a:rPr lang="ru-RU" sz="2000" dirty="0" smtClean="0">
                <a:latin typeface="Arial" charset="0"/>
              </a:rPr>
              <a:t> </a:t>
            </a:r>
            <a:r>
              <a:rPr lang="ru-RU" sz="2000" dirty="0">
                <a:latin typeface="Arial" charset="0"/>
              </a:rPr>
              <a:t>граждан).</a:t>
            </a:r>
          </a:p>
          <a:p>
            <a:endParaRPr lang="ru-RU" sz="2000" dirty="0">
              <a:latin typeface="Arial" charset="0"/>
            </a:endParaRPr>
          </a:p>
          <a:p>
            <a:pPr>
              <a:lnSpc>
                <a:spcPct val="150000"/>
              </a:lnSpc>
            </a:pP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В 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марте  2021 </a:t>
            </a:r>
            <a:r>
              <a:rPr lang="ru-RU" sz="2000" b="1" dirty="0">
                <a:solidFill>
                  <a:schemeClr val="hlink"/>
                </a:solidFill>
                <a:latin typeface="Arial" charset="0"/>
              </a:rPr>
              <a:t>года 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поступило 28 обращений</a:t>
            </a:r>
            <a:r>
              <a:rPr lang="ru-RU" sz="2000" dirty="0" smtClean="0">
                <a:latin typeface="Arial" charset="0"/>
              </a:rPr>
              <a:t>, </a:t>
            </a:r>
            <a:r>
              <a:rPr lang="ru-RU" sz="2000" dirty="0">
                <a:latin typeface="Arial" charset="0"/>
              </a:rPr>
              <a:t>за аналогичный период  </a:t>
            </a:r>
            <a:r>
              <a:rPr lang="ru-RU" sz="2000" dirty="0" smtClean="0">
                <a:latin typeface="Arial" charset="0"/>
              </a:rPr>
              <a:t>2020 </a:t>
            </a:r>
            <a:r>
              <a:rPr lang="ru-RU" sz="2000" dirty="0">
                <a:latin typeface="Arial" charset="0"/>
              </a:rPr>
              <a:t>года  </a:t>
            </a:r>
            <a:r>
              <a:rPr lang="ru-RU" sz="2000" dirty="0" smtClean="0">
                <a:latin typeface="Arial" charset="0"/>
              </a:rPr>
              <a:t>поступило</a:t>
            </a:r>
            <a:r>
              <a:rPr lang="ru-RU" sz="2000" b="1" dirty="0" smtClean="0">
                <a:solidFill>
                  <a:schemeClr val="hlink"/>
                </a:solidFill>
                <a:latin typeface="Arial" charset="0"/>
              </a:rPr>
              <a:t> 9</a:t>
            </a:r>
            <a:r>
              <a:rPr lang="ru-RU" sz="2000" dirty="0" smtClean="0">
                <a:solidFill>
                  <a:schemeClr val="hlink"/>
                </a:solidFill>
                <a:latin typeface="Arial" charset="0"/>
              </a:rPr>
              <a:t> обращений </a:t>
            </a:r>
            <a:r>
              <a:rPr lang="ru-RU" sz="2000" dirty="0" smtClean="0">
                <a:latin typeface="Arial" charset="0"/>
              </a:rPr>
              <a:t>граждан</a:t>
            </a:r>
            <a:r>
              <a:rPr lang="ru-RU" sz="2000" dirty="0">
                <a:latin typeface="Arial" charset="0"/>
              </a:rPr>
              <a:t>.</a:t>
            </a:r>
          </a:p>
          <a:p>
            <a:endParaRPr lang="ru-RU" sz="2000" dirty="0">
              <a:latin typeface="Arial" charset="0"/>
            </a:endParaRPr>
          </a:p>
          <a:p>
            <a:endParaRPr lang="ru-RU" sz="2000" dirty="0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Количество обращений поступивших в 1 квартале 2021 года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в сравнении с количеством обращений,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поступивших в 1 квартале 2020 года 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 распределением по районам Камчатского края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14" name="Содержимое 1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Количество обращений поступивших </a:t>
            </a:r>
            <a:b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r>
              <a:rPr lang="ru-RU" sz="2000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в Министерство природных ресурсов и экологии Камчатского края в  1 квартале 2020  года  и  в 1 квартале 2021 года</a:t>
            </a:r>
            <a:endParaRPr lang="ru-RU" sz="20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354137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Поступление, рассмотрение и направление по компетенции обращений  граждан  </a:t>
            </a:r>
            <a:r>
              <a:rPr lang="ru-RU" sz="2000" dirty="0" smtClean="0">
                <a:latin typeface="Arial" charset="0"/>
              </a:rPr>
              <a:t>в  1 квартале 2021 года</a:t>
            </a:r>
            <a:endParaRPr lang="ru-RU" sz="2000" dirty="0">
              <a:latin typeface="Arial" charset="0"/>
            </a:endParaRPr>
          </a:p>
        </p:txBody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  <a:p>
            <a:endParaRPr lang="ru-RU" dirty="0"/>
          </a:p>
        </p:txBody>
      </p:sp>
      <p:grpSp>
        <p:nvGrpSpPr>
          <p:cNvPr id="118891" name="Group 107"/>
          <p:cNvGrpSpPr>
            <a:grpSpLocks noChangeAspect="1"/>
          </p:cNvGrpSpPr>
          <p:nvPr/>
        </p:nvGrpSpPr>
        <p:grpSpPr bwMode="auto">
          <a:xfrm>
            <a:off x="1071538" y="1571612"/>
            <a:ext cx="5975375" cy="4288249"/>
            <a:chOff x="2439" y="1641"/>
            <a:chExt cx="7059" cy="4598"/>
          </a:xfrm>
        </p:grpSpPr>
        <p:sp>
          <p:nvSpPr>
            <p:cNvPr id="118904" name="AutoShape 120"/>
            <p:cNvSpPr>
              <a:spLocks noChangeAspect="1" noChangeArrowheads="1" noTextEdit="1"/>
            </p:cNvSpPr>
            <p:nvPr/>
          </p:nvSpPr>
          <p:spPr bwMode="auto">
            <a:xfrm>
              <a:off x="2439" y="1641"/>
              <a:ext cx="7059" cy="4598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ru-RU"/>
            </a:p>
          </p:txBody>
        </p:sp>
        <p:sp>
          <p:nvSpPr>
            <p:cNvPr id="118903" name="Rectangle 119"/>
            <p:cNvSpPr>
              <a:spLocks noChangeArrowheads="1"/>
            </p:cNvSpPr>
            <p:nvPr/>
          </p:nvSpPr>
          <p:spPr bwMode="auto">
            <a:xfrm>
              <a:off x="2439" y="5403"/>
              <a:ext cx="2541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dirty="0">
                  <a:latin typeface="Arial" charset="0"/>
                  <a:cs typeface="Times New Roman" pitchFamily="18" charset="0"/>
                </a:rPr>
                <a:t> 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На личном приеме</a:t>
              </a:r>
              <a:endParaRPr lang="ru-RU" dirty="0"/>
            </a:p>
            <a:p>
              <a:pPr algn="ctr" eaLnBrk="0" hangingPunct="0"/>
              <a:r>
                <a:rPr lang="ru-RU" b="1" dirty="0">
                  <a:cs typeface="Times New Roman" pitchFamily="18" charset="0"/>
                </a:rPr>
                <a:t> </a:t>
              </a:r>
              <a:r>
                <a:rPr lang="ru-RU" b="1" dirty="0" smtClean="0">
                  <a:cs typeface="Times New Roman" pitchFamily="18" charset="0"/>
                </a:rPr>
                <a:t>4 обращения (5,4%)</a:t>
              </a:r>
              <a:endParaRPr lang="ru-RU" dirty="0"/>
            </a:p>
          </p:txBody>
        </p:sp>
        <p:sp>
          <p:nvSpPr>
            <p:cNvPr id="118902" name="Rectangle 118"/>
            <p:cNvSpPr>
              <a:spLocks noChangeArrowheads="1"/>
            </p:cNvSpPr>
            <p:nvPr/>
          </p:nvSpPr>
          <p:spPr bwMode="auto">
            <a:xfrm>
              <a:off x="5545" y="2059"/>
              <a:ext cx="1694" cy="4041"/>
            </a:xfrm>
            <a:prstGeom prst="rect">
              <a:avLst/>
            </a:prstGeom>
            <a:solidFill>
              <a:srgbClr val="00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Министерством природных ресурсов и экологии Камчатского края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рассмотрены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57 (77 </a:t>
              </a:r>
              <a:r>
                <a:rPr lang="ru-RU" b="1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%)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b="1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12 (16,2%) 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обращений направлены </a:t>
              </a:r>
              <a:r>
                <a:rPr lang="ru-RU" dirty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для рассмотрения по </a:t>
              </a:r>
              <a:r>
                <a:rPr lang="ru-RU" dirty="0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подведомствен</a:t>
              </a:r>
            </a:p>
            <a:p>
              <a:pPr algn="ctr" eaLnBrk="0" hangingPunct="0"/>
              <a:r>
                <a:rPr lang="ru-RU" dirty="0" err="1" smtClean="0">
                  <a:solidFill>
                    <a:schemeClr val="bg2"/>
                  </a:solidFill>
                  <a:latin typeface="Arial" charset="0"/>
                  <a:cs typeface="Times New Roman" pitchFamily="18" charset="0"/>
                </a:rPr>
                <a:t>ности</a:t>
              </a:r>
              <a:endParaRPr lang="ru-RU" dirty="0">
                <a:solidFill>
                  <a:schemeClr val="bg2"/>
                </a:solidFill>
                <a:latin typeface="Arial" charset="0"/>
              </a:endParaRPr>
            </a:p>
            <a:p>
              <a:pPr algn="ctr" eaLnBrk="0" hangingPunct="0"/>
              <a:endParaRPr lang="ru-RU" dirty="0">
                <a:solidFill>
                  <a:schemeClr val="bg2"/>
                </a:solidFill>
                <a:latin typeface="Arial" charset="0"/>
              </a:endParaRPr>
            </a:p>
          </p:txBody>
        </p:sp>
        <p:sp>
          <p:nvSpPr>
            <p:cNvPr id="118901" name="Line 117"/>
            <p:cNvSpPr>
              <a:spLocks noChangeShapeType="1"/>
            </p:cNvSpPr>
            <p:nvPr/>
          </p:nvSpPr>
          <p:spPr bwMode="auto">
            <a:xfrm>
              <a:off x="4968" y="2338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900" name="Line 116"/>
            <p:cNvSpPr>
              <a:spLocks noChangeShapeType="1"/>
            </p:cNvSpPr>
            <p:nvPr/>
          </p:nvSpPr>
          <p:spPr bwMode="auto">
            <a:xfrm>
              <a:off x="4964" y="3731"/>
              <a:ext cx="581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9" name="Line 115"/>
            <p:cNvSpPr>
              <a:spLocks noChangeShapeType="1"/>
            </p:cNvSpPr>
            <p:nvPr/>
          </p:nvSpPr>
          <p:spPr bwMode="auto">
            <a:xfrm>
              <a:off x="4959" y="4846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8" name="Line 114"/>
            <p:cNvSpPr>
              <a:spLocks noChangeShapeType="1"/>
            </p:cNvSpPr>
            <p:nvPr/>
          </p:nvSpPr>
          <p:spPr bwMode="auto">
            <a:xfrm>
              <a:off x="4980" y="5821"/>
              <a:ext cx="565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7" name="Rectangle 113"/>
            <p:cNvSpPr>
              <a:spLocks noChangeArrowheads="1"/>
            </p:cNvSpPr>
            <p:nvPr/>
          </p:nvSpPr>
          <p:spPr bwMode="auto">
            <a:xfrm>
              <a:off x="7804" y="3731"/>
              <a:ext cx="1694" cy="1257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Исполнительные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>
                  <a:latin typeface="Arial" charset="0"/>
                  <a:cs typeface="Times New Roman" pitchFamily="18" charset="0"/>
                </a:rPr>
                <a:t>5</a:t>
              </a:r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6" name="Rectangle 112"/>
            <p:cNvSpPr>
              <a:spLocks noChangeArrowheads="1"/>
            </p:cNvSpPr>
            <p:nvPr/>
          </p:nvSpPr>
          <p:spPr bwMode="auto">
            <a:xfrm>
              <a:off x="7804" y="5125"/>
              <a:ext cx="1694" cy="836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Органы местного самоуправления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2 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обращения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5" name="Rectangle 111"/>
            <p:cNvSpPr>
              <a:spLocks noChangeArrowheads="1"/>
            </p:cNvSpPr>
            <p:nvPr/>
          </p:nvSpPr>
          <p:spPr bwMode="auto">
            <a:xfrm>
              <a:off x="7804" y="2432"/>
              <a:ext cx="1694" cy="1160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pPr algn="ctr"/>
              <a:r>
                <a:rPr lang="ru-RU" sz="1000" b="1" dirty="0">
                  <a:latin typeface="Arial" charset="0"/>
                  <a:cs typeface="Times New Roman" pitchFamily="18" charset="0"/>
                </a:rPr>
                <a:t>Федеральные органы государственной власти</a:t>
              </a:r>
              <a:endParaRPr lang="ru-RU" sz="800" dirty="0">
                <a:latin typeface="Arial" charset="0"/>
              </a:endParaRPr>
            </a:p>
            <a:p>
              <a:pPr algn="ctr" eaLnBrk="0" hangingPunct="0"/>
              <a:r>
                <a:rPr lang="ru-RU" sz="1000" b="1" dirty="0" smtClean="0">
                  <a:latin typeface="Arial" charset="0"/>
                  <a:cs typeface="Times New Roman" pitchFamily="18" charset="0"/>
                </a:rPr>
                <a:t>15 о</a:t>
              </a:r>
              <a:r>
                <a:rPr lang="ru-RU" sz="1000" dirty="0" smtClean="0">
                  <a:latin typeface="Arial" charset="0"/>
                  <a:cs typeface="Times New Roman" pitchFamily="18" charset="0"/>
                </a:rPr>
                <a:t>бращений</a:t>
              </a:r>
              <a:endParaRPr lang="ru-RU" sz="1800" dirty="0">
                <a:latin typeface="Arial" charset="0"/>
              </a:endParaRPr>
            </a:p>
          </p:txBody>
        </p:sp>
        <p:sp>
          <p:nvSpPr>
            <p:cNvPr id="118894" name="Line 110"/>
            <p:cNvSpPr>
              <a:spLocks noChangeShapeType="1"/>
            </p:cNvSpPr>
            <p:nvPr/>
          </p:nvSpPr>
          <p:spPr bwMode="auto">
            <a:xfrm flipV="1">
              <a:off x="7239" y="3174"/>
              <a:ext cx="565" cy="696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3" name="Line 109"/>
            <p:cNvSpPr>
              <a:spLocks noChangeShapeType="1"/>
            </p:cNvSpPr>
            <p:nvPr/>
          </p:nvSpPr>
          <p:spPr bwMode="auto">
            <a:xfrm>
              <a:off x="7239" y="4149"/>
              <a:ext cx="565" cy="1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8892" name="Line 108"/>
            <p:cNvSpPr>
              <a:spLocks noChangeShapeType="1"/>
            </p:cNvSpPr>
            <p:nvPr/>
          </p:nvSpPr>
          <p:spPr bwMode="auto">
            <a:xfrm>
              <a:off x="7239" y="4428"/>
              <a:ext cx="565" cy="1115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905" name="Rectangle 121"/>
          <p:cNvSpPr>
            <a:spLocks noChangeArrowheads="1"/>
          </p:cNvSpPr>
          <p:nvPr/>
        </p:nvSpPr>
        <p:spPr bwMode="auto">
          <a:xfrm>
            <a:off x="971550" y="1628775"/>
            <a:ext cx="2489200" cy="12446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 smtClean="0">
                <a:cs typeface="Times New Roman" pitchFamily="18" charset="0"/>
              </a:rPr>
              <a:t>Управление по работе с </a:t>
            </a:r>
            <a:r>
              <a:rPr lang="ru-RU" b="1" dirty="0">
                <a:cs typeface="Times New Roman" pitchFamily="18" charset="0"/>
              </a:rPr>
              <a:t>обращениями граждан </a:t>
            </a:r>
            <a:r>
              <a:rPr lang="ru-RU" b="1" dirty="0" smtClean="0">
                <a:cs typeface="Times New Roman" pitchFamily="18" charset="0"/>
              </a:rPr>
              <a:t>Аппарата </a:t>
            </a:r>
            <a:r>
              <a:rPr lang="ru-RU" b="1" dirty="0">
                <a:cs typeface="Times New Roman" pitchFamily="18" charset="0"/>
              </a:rPr>
              <a:t>Губернатора и Правительства Камчатского края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21 обращение (28,4 %) </a:t>
            </a:r>
            <a:endParaRPr lang="ru-RU" dirty="0"/>
          </a:p>
        </p:txBody>
      </p:sp>
      <p:sp>
        <p:nvSpPr>
          <p:cNvPr id="118906" name="Rectangle 122"/>
          <p:cNvSpPr>
            <a:spLocks noChangeArrowheads="1"/>
          </p:cNvSpPr>
          <p:nvPr/>
        </p:nvSpPr>
        <p:spPr bwMode="auto">
          <a:xfrm>
            <a:off x="971550" y="3068638"/>
            <a:ext cx="2489200" cy="6858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Интернет, факс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39 обращений  (52,6 %)</a:t>
            </a:r>
            <a:endParaRPr lang="ru-RU" dirty="0"/>
          </a:p>
          <a:p>
            <a:pPr eaLnBrk="0" hangingPunct="0"/>
            <a:endParaRPr lang="ru-RU" dirty="0"/>
          </a:p>
        </p:txBody>
      </p:sp>
      <p:sp>
        <p:nvSpPr>
          <p:cNvPr id="118907" name="Rectangle 123"/>
          <p:cNvSpPr>
            <a:spLocks noChangeArrowheads="1"/>
          </p:cNvSpPr>
          <p:nvPr/>
        </p:nvSpPr>
        <p:spPr bwMode="auto">
          <a:xfrm>
            <a:off x="971550" y="4076700"/>
            <a:ext cx="2489200" cy="571500"/>
          </a:xfrm>
          <a:prstGeom prst="rect">
            <a:avLst/>
          </a:prstGeom>
          <a:solidFill>
            <a:srgbClr val="0000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b="1" dirty="0">
                <a:cs typeface="Times New Roman" pitchFamily="18" charset="0"/>
              </a:rPr>
              <a:t>Почта</a:t>
            </a:r>
            <a:endParaRPr lang="ru-RU" dirty="0"/>
          </a:p>
          <a:p>
            <a:pPr algn="ctr" eaLnBrk="0" hangingPunct="0"/>
            <a:r>
              <a:rPr lang="ru-RU" b="1" dirty="0" smtClean="0">
                <a:cs typeface="Times New Roman" pitchFamily="18" charset="0"/>
              </a:rPr>
              <a:t>23 обращения (31,1 %)</a:t>
            </a:r>
            <a:endParaRPr lang="ru-RU" dirty="0"/>
          </a:p>
        </p:txBody>
      </p:sp>
      <p:sp>
        <p:nvSpPr>
          <p:cNvPr id="118908" name="Rectangle 124"/>
          <p:cNvSpPr>
            <a:spLocks noChangeArrowheads="1"/>
          </p:cNvSpPr>
          <p:nvPr/>
        </p:nvSpPr>
        <p:spPr bwMode="auto">
          <a:xfrm>
            <a:off x="0" y="15430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latin typeface="Times New Roman" pitchFamily="18" charset="0"/>
              </a:rPr>
              <a:t>Доля тем в общем количестве вопросов, содержащихся в обращениях, </a:t>
            </a:r>
            <a:r>
              <a:rPr lang="ru-RU" sz="2000" dirty="0" smtClean="0">
                <a:latin typeface="Times New Roman" pitchFamily="18" charset="0"/>
              </a:rPr>
              <a:t>рассмотренных  в  </a:t>
            </a:r>
            <a:r>
              <a:rPr lang="ru-RU" sz="2000" dirty="0" smtClean="0">
                <a:latin typeface="Times New Roman" pitchFamily="18" charset="0"/>
              </a:rPr>
              <a:t>2021 </a:t>
            </a:r>
            <a:r>
              <a:rPr lang="ru-RU" sz="2000" dirty="0" smtClean="0">
                <a:latin typeface="Times New Roman" pitchFamily="18" charset="0"/>
              </a:rPr>
              <a:t>году</a:t>
            </a:r>
            <a:endParaRPr lang="ru-RU" sz="2000" dirty="0">
              <a:latin typeface="Times New Roman" pitchFamily="18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74638"/>
            <a:ext cx="8229600" cy="1425575"/>
          </a:xfrm>
        </p:spPr>
        <p:txBody>
          <a:bodyPr/>
          <a:lstStyle/>
          <a:p>
            <a:r>
              <a:rPr lang="ru-RU" sz="2000" dirty="0">
                <a:latin typeface="Arial" charset="0"/>
              </a:rPr>
              <a:t>Результаты  рассмотрения  обращений граждан,</a:t>
            </a:r>
            <a:br>
              <a:rPr lang="ru-RU" sz="2000" dirty="0">
                <a:latin typeface="Arial" charset="0"/>
              </a:rPr>
            </a:br>
            <a:r>
              <a:rPr lang="ru-RU" sz="2000" dirty="0">
                <a:latin typeface="Arial" charset="0"/>
              </a:rPr>
              <a:t> поступивших  в  Министерство  природных ресурсов  и экологии  Камчатского  края  </a:t>
            </a:r>
            <a:r>
              <a:rPr lang="ru-RU" sz="2000" dirty="0" smtClean="0">
                <a:latin typeface="Arial" charset="0"/>
              </a:rPr>
              <a:t>в  </a:t>
            </a:r>
            <a:r>
              <a:rPr lang="ru-RU" sz="2000" dirty="0" smtClean="0">
                <a:latin typeface="Arial" charset="0"/>
              </a:rPr>
              <a:t>2021 </a:t>
            </a:r>
            <a:r>
              <a:rPr lang="ru-RU" sz="2000" dirty="0" smtClean="0">
                <a:latin typeface="Arial" charset="0"/>
              </a:rPr>
              <a:t>году</a:t>
            </a:r>
            <a:endParaRPr lang="ru-RU" sz="2000" dirty="0">
              <a:latin typeface="Arial" charset="0"/>
            </a:endParaRPr>
          </a:p>
        </p:txBody>
      </p:sp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890747888"/>
              </p:ext>
            </p:extLst>
          </p:nvPr>
        </p:nvGraphicFramePr>
        <p:xfrm>
          <a:off x="1544637" y="2105025"/>
          <a:ext cx="6054725" cy="2647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500034" y="1571612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чение">
  <a:themeElements>
    <a:clrScheme name="1_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1_Течение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Океан">
  <a:themeElements>
    <a:clrScheme name="Океан 1">
      <a:dk1>
        <a:srgbClr val="010199"/>
      </a:dk1>
      <a:lt1>
        <a:srgbClr val="FFFFFF"/>
      </a:lt1>
      <a:dk2>
        <a:srgbClr val="000099"/>
      </a:dk2>
      <a:lt2>
        <a:srgbClr val="FFFFFF"/>
      </a:lt2>
      <a:accent1>
        <a:srgbClr val="33CCCC"/>
      </a:accent1>
      <a:accent2>
        <a:srgbClr val="00C600"/>
      </a:accent2>
      <a:accent3>
        <a:srgbClr val="AAAACA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Океан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кеан 1">
        <a:dk1>
          <a:srgbClr val="010199"/>
        </a:dk1>
        <a:lt1>
          <a:srgbClr val="FFFFFF"/>
        </a:lt1>
        <a:dk2>
          <a:srgbClr val="000099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AAAACA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2">
        <a:dk1>
          <a:srgbClr val="000066"/>
        </a:dk1>
        <a:lt1>
          <a:srgbClr val="FFFFFF"/>
        </a:lt1>
        <a:dk2>
          <a:srgbClr val="5D93FF"/>
        </a:dk2>
        <a:lt2>
          <a:srgbClr val="FFFFFF"/>
        </a:lt2>
        <a:accent1>
          <a:srgbClr val="6666FF"/>
        </a:accent1>
        <a:accent2>
          <a:srgbClr val="9999FF"/>
        </a:accent2>
        <a:accent3>
          <a:srgbClr val="B6C8FF"/>
        </a:accent3>
        <a:accent4>
          <a:srgbClr val="DADADA"/>
        </a:accent4>
        <a:accent5>
          <a:srgbClr val="B8B8FF"/>
        </a:accent5>
        <a:accent6>
          <a:srgbClr val="8A8AE7"/>
        </a:accent6>
        <a:hlink>
          <a:srgbClr val="FF33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3">
        <a:dk1>
          <a:srgbClr val="000000"/>
        </a:dk1>
        <a:lt1>
          <a:srgbClr val="FFFFFF"/>
        </a:lt1>
        <a:dk2>
          <a:srgbClr val="572E88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4ADC3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4">
        <a:dk1>
          <a:srgbClr val="003366"/>
        </a:dk1>
        <a:lt1>
          <a:srgbClr val="FFFFFF"/>
        </a:lt1>
        <a:dk2>
          <a:srgbClr val="666699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8B8CA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5">
        <a:dk1>
          <a:srgbClr val="000000"/>
        </a:dk1>
        <a:lt1>
          <a:srgbClr val="FFFFFF"/>
        </a:lt1>
        <a:dk2>
          <a:srgbClr val="336600"/>
        </a:dk2>
        <a:lt2>
          <a:srgbClr val="FFFFFF"/>
        </a:lt2>
        <a:accent1>
          <a:srgbClr val="B7C533"/>
        </a:accent1>
        <a:accent2>
          <a:srgbClr val="CCCCFF"/>
        </a:accent2>
        <a:accent3>
          <a:srgbClr val="ADB8AA"/>
        </a:accent3>
        <a:accent4>
          <a:srgbClr val="DADADA"/>
        </a:accent4>
        <a:accent5>
          <a:srgbClr val="D8DFAD"/>
        </a:accent5>
        <a:accent6>
          <a:srgbClr val="B9B9E7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6">
        <a:dk1>
          <a:srgbClr val="000000"/>
        </a:dk1>
        <a:lt1>
          <a:srgbClr val="FFFFFF"/>
        </a:lt1>
        <a:dk2>
          <a:srgbClr val="006B80"/>
        </a:dk2>
        <a:lt2>
          <a:srgbClr val="C1CB75"/>
        </a:lt2>
        <a:accent1>
          <a:srgbClr val="6F8406"/>
        </a:accent1>
        <a:accent2>
          <a:srgbClr val="D9E288"/>
        </a:accent2>
        <a:accent3>
          <a:srgbClr val="AABAC0"/>
        </a:accent3>
        <a:accent4>
          <a:srgbClr val="DADADA"/>
        </a:accent4>
        <a:accent5>
          <a:srgbClr val="BBC2AA"/>
        </a:accent5>
        <a:accent6>
          <a:srgbClr val="C4CD7B"/>
        </a:accent6>
        <a:hlink>
          <a:srgbClr val="00CC00"/>
        </a:hlink>
        <a:folHlink>
          <a:srgbClr val="C0FF7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7">
        <a:dk1>
          <a:srgbClr val="5F5F5F"/>
        </a:dk1>
        <a:lt1>
          <a:srgbClr val="FFFFFF"/>
        </a:lt1>
        <a:dk2>
          <a:srgbClr val="FF6600"/>
        </a:dk2>
        <a:lt2>
          <a:srgbClr val="FFFFFF"/>
        </a:lt2>
        <a:accent1>
          <a:srgbClr val="CC6600"/>
        </a:accent1>
        <a:accent2>
          <a:srgbClr val="FF6600"/>
        </a:accent2>
        <a:accent3>
          <a:srgbClr val="FFB8AA"/>
        </a:accent3>
        <a:accent4>
          <a:srgbClr val="DADADA"/>
        </a:accent4>
        <a:accent5>
          <a:srgbClr val="E2B8AA"/>
        </a:accent5>
        <a:accent6>
          <a:srgbClr val="E75C00"/>
        </a:accent6>
        <a:hlink>
          <a:srgbClr val="FFFF99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кеан 8">
        <a:dk1>
          <a:srgbClr val="000000"/>
        </a:dk1>
        <a:lt1>
          <a:srgbClr val="FFFFFF"/>
        </a:lt1>
        <a:dk2>
          <a:srgbClr val="FFBA2F"/>
        </a:dk2>
        <a:lt2>
          <a:srgbClr val="A50021"/>
        </a:lt2>
        <a:accent1>
          <a:srgbClr val="FF6600"/>
        </a:accent1>
        <a:accent2>
          <a:srgbClr val="CC6600"/>
        </a:accent2>
        <a:accent3>
          <a:srgbClr val="FFD9AD"/>
        </a:accent3>
        <a:accent4>
          <a:srgbClr val="DADADA"/>
        </a:accent4>
        <a:accent5>
          <a:srgbClr val="FFB8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1861</TotalTime>
  <Words>211</Words>
  <Application>Microsoft Office PowerPoint</Application>
  <PresentationFormat>Экран (4:3)</PresentationFormat>
  <Paragraphs>41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Течение</vt:lpstr>
      <vt:lpstr>1_Течение</vt:lpstr>
      <vt:lpstr>Океан</vt:lpstr>
      <vt:lpstr>Информационно-статистический  обзор  коллективных  и индивидуальных  обращений  граждан  за 1 квартал 2021 год</vt:lpstr>
      <vt:lpstr>И Н Ф О Р М А Ц И Я   о  работе  с  коллективными  и  индивидуальными обращениями  граждан, поступившими  в  адрес  Министерства  природных  ресурсов  и  экологии  Камчатского  края</vt:lpstr>
      <vt:lpstr>Количество обращений поступивших в 1 квартале 2021 года  в сравнении с количеством обращений, поступивших в 1 квартале 2020 года  с распределением по районам Камчатского края</vt:lpstr>
      <vt:lpstr>Количество обращений поступивших  в Министерство природных ресурсов и экологии Камчатского края в  1 квартале 2020  года  и  в 1 квартале 2021 года</vt:lpstr>
      <vt:lpstr>Поступление, рассмотрение и направление по компетенции обращений  граждан  в  1 квартале 2021 года</vt:lpstr>
      <vt:lpstr>Доля тем в общем количестве вопросов, содержащихся в обращениях, рассмотренных  в  2021 году</vt:lpstr>
      <vt:lpstr>Результаты  рассмотрения  обращений граждан,  поступивших  в  Министерство  природных ресурсов  и экологии  Камчатского  края  в  2021 году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Аналитический обзор обращений граждан</dc:title>
  <dc:creator>Светлана</dc:creator>
  <cp:lastModifiedBy>123</cp:lastModifiedBy>
  <cp:revision>424</cp:revision>
  <dcterms:created xsi:type="dcterms:W3CDTF">2011-01-31T10:29:36Z</dcterms:created>
  <dcterms:modified xsi:type="dcterms:W3CDTF">2021-03-24T08:35:17Z</dcterms:modified>
</cp:coreProperties>
</file>