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7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0</c:v>
                </c:pt>
                <c:pt idx="1">
                  <c:v>4.5</c:v>
                </c:pt>
                <c:pt idx="2">
                  <c:v>0</c:v>
                </c:pt>
                <c:pt idx="3">
                  <c:v>13.6</c:v>
                </c:pt>
                <c:pt idx="4">
                  <c:v>4.5</c:v>
                </c:pt>
                <c:pt idx="5">
                  <c:v>50</c:v>
                </c:pt>
                <c:pt idx="6">
                  <c:v>4.5</c:v>
                </c:pt>
                <c:pt idx="7">
                  <c:v>4.5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18.399999999999999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0</c:v>
                </c:pt>
                <c:pt idx="1">
                  <c:v>3.3</c:v>
                </c:pt>
                <c:pt idx="2">
                  <c:v>0</c:v>
                </c:pt>
                <c:pt idx="3">
                  <c:v>18.3</c:v>
                </c:pt>
                <c:pt idx="4">
                  <c:v>1.7</c:v>
                </c:pt>
                <c:pt idx="5">
                  <c:v>66.7</c:v>
                </c:pt>
                <c:pt idx="6">
                  <c:v>0</c:v>
                </c:pt>
                <c:pt idx="7">
                  <c:v>3.3</c:v>
                </c:pt>
                <c:pt idx="8">
                  <c:v>0</c:v>
                </c:pt>
                <c:pt idx="9">
                  <c:v>1.7</c:v>
                </c:pt>
                <c:pt idx="10">
                  <c:v>0</c:v>
                </c:pt>
                <c:pt idx="1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130240"/>
        <c:axId val="106818368"/>
      </c:barChart>
      <c:catAx>
        <c:axId val="117130240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106818368"/>
        <c:crosses val="autoZero"/>
        <c:auto val="0"/>
        <c:lblAlgn val="ctr"/>
        <c:lblOffset val="100"/>
        <c:noMultiLvlLbl val="0"/>
      </c:catAx>
      <c:valAx>
        <c:axId val="1068183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7130240"/>
        <c:crosses val="max"/>
        <c:crossBetween val="between"/>
      </c:valAx>
      <c:spPr>
        <a:noFill/>
        <a:ln w="25400">
          <a:noFill/>
        </a:ln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Лист1!$A$4:$A$12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Лист1!$B$4:$B$12</c:f>
              <c:numCache>
                <c:formatCode>General</c:formatCode>
                <c:ptCount val="9"/>
                <c:pt idx="0">
                  <c:v>11</c:v>
                </c:pt>
                <c:pt idx="1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Лист1!$A$4:$A$12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Лист1!$C$4:$C$12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16</c:v>
                </c:pt>
                <c:pt idx="6">
                  <c:v>6</c:v>
                </c:pt>
                <c:pt idx="7">
                  <c:v>3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157376"/>
        <c:axId val="102643328"/>
      </c:barChart>
      <c:catAx>
        <c:axId val="117157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102643328"/>
        <c:crosses val="autoZero"/>
        <c:auto val="1"/>
        <c:lblAlgn val="ctr"/>
        <c:lblOffset val="100"/>
        <c:noMultiLvlLbl val="0"/>
      </c:catAx>
      <c:valAx>
        <c:axId val="102643328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1715737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927536231884056E-2"/>
          <c:y val="4.1025641025641026E-2"/>
          <c:w val="0.96376811594202894"/>
          <c:h val="0.5182064549623605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284919548099966"/>
          <c:y val="0.57681451357041913"/>
          <c:w val="0.73806972498002954"/>
          <c:h val="0.3850902483343428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115942028985508E-2"/>
          <c:y val="4.981684981684982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Лист1!$L$3:$L$11</c:f>
              <c:strCache>
                <c:ptCount val="9"/>
                <c:pt idx="0">
                  <c:v>Вопросы сбора, хранения, транспортирования, утилизации твердых коммунальных отходов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создания, преобразования объектов особо охраняемых природных территорий</c:v>
                </c:pt>
                <c:pt idx="6">
                  <c:v>Вопросы ликвидации несанкционированных свалок автомобильных шин, строительного мусора</c:v>
                </c:pt>
                <c:pt idx="7">
                  <c:v>Вопросы тушения лесных пожаров</c:v>
                </c:pt>
                <c:pt idx="8">
                  <c:v>Другие вопросы</c:v>
                </c:pt>
              </c:strCache>
            </c:strRef>
          </c:cat>
          <c:val>
            <c:numRef>
              <c:f>Лист1!$M$3:$M$11</c:f>
              <c:numCache>
                <c:formatCode>General</c:formatCode>
                <c:ptCount val="9"/>
                <c:pt idx="0">
                  <c:v>6.7</c:v>
                </c:pt>
                <c:pt idx="1">
                  <c:v>13.3</c:v>
                </c:pt>
                <c:pt idx="2">
                  <c:v>16.7</c:v>
                </c:pt>
                <c:pt idx="3">
                  <c:v>8.3000000000000007</c:v>
                </c:pt>
                <c:pt idx="4">
                  <c:v>8.3000000000000007</c:v>
                </c:pt>
                <c:pt idx="5">
                  <c:v>8.3000000000000007</c:v>
                </c:pt>
                <c:pt idx="6">
                  <c:v>21.7</c:v>
                </c:pt>
                <c:pt idx="7">
                  <c:v>1.7</c:v>
                </c:pt>
                <c:pt idx="8">
                  <c:v>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82839780896953"/>
          <c:y val="0.56802330477921026"/>
          <c:w val="0.73806972498002954"/>
          <c:h val="0.3850902483343428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explosion val="1"/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2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81.7</c:v>
                </c:pt>
                <c:pt idx="1">
                  <c:v>18.3</c:v>
                </c:pt>
              </c:numCache>
            </c:numRef>
          </c:val>
        </c:ser>
        <c:ser>
          <c:idx val="1"/>
          <c:order val="1"/>
          <c:cat>
            <c:strRef>
              <c:f>Лист1!$I$3:$I$5</c:f>
              <c:strCache>
                <c:ptCount val="2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81.7</c:v>
                </c:pt>
                <c:pt idx="1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824676776514047"/>
          <c:y val="0.37418312964555828"/>
          <c:w val="0.29901380383007681"/>
          <c:h val="0.22357319315248489"/>
        </c:manualLayout>
      </c:layout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9 месяцев  2016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За 9 месяцев 2016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60 обращений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2015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2,7 раза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(за 9 месяцев 2015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22  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сентябре 2016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8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2015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1 обращение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за 9 месяцев 2016 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</a:t>
            </a:r>
            <a:r>
              <a:rPr lang="ru-RU" sz="2000" dirty="0">
                <a:latin typeface="Arial Unicode MS" pitchFamily="34" charset="-128"/>
              </a:rPr>
              <a:t>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за 9 месяцев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2015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за 9 месяцев  2015   </a:t>
            </a:r>
            <a:r>
              <a:rPr lang="ru-RU" sz="1800" dirty="0">
                <a:latin typeface="Arial" charset="0"/>
              </a:rPr>
              <a:t>и </a:t>
            </a:r>
            <a:r>
              <a:rPr lang="ru-RU" sz="1800" dirty="0" smtClean="0">
                <a:latin typeface="Arial" charset="0"/>
              </a:rPr>
              <a:t> за 9 месяцев 2016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9 месяцев 2016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1 </a:t>
              </a:r>
              <a:r>
                <a:rPr lang="ru-RU" b="1" dirty="0" smtClean="0">
                  <a:cs typeface="Times New Roman" pitchFamily="18" charset="0"/>
                </a:rPr>
                <a:t>обращение </a:t>
              </a:r>
              <a:r>
                <a:rPr lang="ru-RU" b="1" dirty="0" smtClean="0">
                  <a:cs typeface="Times New Roman" pitchFamily="18" charset="0"/>
                </a:rPr>
                <a:t>(4,5 %)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49 (81.7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обращение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11 (18,3%)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>
                  <a:latin typeface="Arial" charset="0"/>
                  <a:cs typeface="Times New Roman" pitchFamily="18" charset="0"/>
                </a:rPr>
                <a:t>6</a:t>
              </a:r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>
                <a:cs typeface="Times New Roman" pitchFamily="18" charset="0"/>
              </a:rPr>
              <a:t>3</a:t>
            </a:r>
            <a:r>
              <a:rPr lang="ru-RU" b="1" dirty="0" smtClean="0">
                <a:cs typeface="Times New Roman" pitchFamily="18" charset="0"/>
              </a:rPr>
              <a:t>1 обращение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38 обращений  (55,0%)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26 обращений (43,3 </a:t>
            </a:r>
            <a:r>
              <a:rPr lang="ru-RU" b="1" dirty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рассмотренных </a:t>
            </a:r>
            <a:r>
              <a:rPr lang="ru-RU" sz="2000" dirty="0" smtClean="0">
                <a:latin typeface="Times New Roman" pitchFamily="18" charset="0"/>
              </a:rPr>
              <a:t>за 9 месяцев 2016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982866"/>
              </p:ext>
            </p:extLst>
          </p:nvPr>
        </p:nvGraphicFramePr>
        <p:xfrm>
          <a:off x="467544" y="1484784"/>
          <a:ext cx="82296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63787"/>
              </p:ext>
            </p:extLst>
          </p:nvPr>
        </p:nvGraphicFramePr>
        <p:xfrm>
          <a:off x="467544" y="1412776"/>
          <a:ext cx="8208912" cy="469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9 месяцев 2016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1559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638</TotalTime>
  <Words>213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9 месяцев  2016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за 9 месяцев 2016 года  в сравнении с  обращениями,  поступившими  за 9 месяцев  2015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за 9 месяцев  2015   и  за 9 месяцев 2016 годов</vt:lpstr>
      <vt:lpstr>Поступление, рассмотрение и направление по компетенции обращений  граждан  за 9 месяцев 2016 года</vt:lpstr>
      <vt:lpstr>Доля тем в общем количестве вопросов, содержащихся в обращениях, рассмотренных за 9 месяцев 2016 года</vt:lpstr>
      <vt:lpstr>Результаты  рассмотрения  обращений граждан,  поступивших  в  Министерство  природных ресурсов  и экологии  Камчатского  края  за 9 месяцев 2016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SVETLANA</cp:lastModifiedBy>
  <cp:revision>105</cp:revision>
  <dcterms:created xsi:type="dcterms:W3CDTF">2011-01-31T10:29:36Z</dcterms:created>
  <dcterms:modified xsi:type="dcterms:W3CDTF">2016-10-05T17:50:44Z</dcterms:modified>
</cp:coreProperties>
</file>