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Override1.xml" ContentType="application/vnd.openxmlformats-officedocument.themeOverr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9" r:id="rId1"/>
    <p:sldMasterId id="2147483721" r:id="rId2"/>
    <p:sldMasterId id="2147483723" r:id="rId3"/>
  </p:sldMasterIdLst>
  <p:notesMasterIdLst>
    <p:notesMasterId r:id="rId11"/>
  </p:notes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19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&#1052;&#1086;&#1080;%20&#1076;&#1086;&#1082;&#1091;&#1084;&#1077;&#1085;&#1090;&#1099;\&#1056;&#1072;&#1073;&#1086;&#1095;&#1080;&#1081;%20&#1089;&#1090;&#1086;&#1083;\&#1054;&#1041;&#1056;&#1040;&#1065;&#1045;&#1053;&#1048;&#1071;%209%20&#1084;&#1077;&#1089;&#1103;&#1094;&#1077;&#1074;%202018%20&#1075;&#1086;&#1076;&#1072;\&#1076;&#1083;&#1103;%20&#1089;&#1072;&#1081;&#1090;&#1072;%201%20&#1087;&#1086;&#1083;&#1091;&#1075;&#1086;&#1076;&#1080;&#1077;\&#1050;&#1085;&#1080;&#1075;&#1072;1-&#1086;&#1073;&#1088;&#1072;&#1097;&#1077;&#1085;&#1080;&#1103;%202014%20&#1075;&#1086;&#1076;%201.1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plotArea>
      <c:layout>
        <c:manualLayout>
          <c:layoutTarget val="inner"/>
          <c:xMode val="edge"/>
          <c:yMode val="edge"/>
          <c:x val="6.838254593175852E-2"/>
          <c:y val="5.3240740740740741E-2"/>
          <c:w val="0.53055555555555567"/>
          <c:h val="0.8842592592592593"/>
        </c:manualLayout>
      </c:layout>
      <c:pieChart>
        <c:varyColors val="1"/>
        <c:dLbls/>
        <c:firstSliceAng val="0"/>
      </c:pieChart>
    </c:plotArea>
    <c:legend>
      <c:legendPos val="r"/>
      <c:layout/>
      <c:spPr>
        <a:solidFill>
          <a:schemeClr val="tx2">
            <a:lumMod val="40000"/>
            <a:lumOff val="60000"/>
          </a:schemeClr>
        </a:solidFill>
        <a:ln>
          <a:solidFill>
            <a:sysClr val="windowText" lastClr="000000"/>
          </a:solidFill>
        </a:ln>
      </c:spPr>
    </c:legend>
    <c:plotVisOnly val="1"/>
    <c:dispBlanksAs val="zero"/>
  </c:chart>
  <c:spPr>
    <a:solidFill>
      <a:srgbClr val="0000FF"/>
    </a:solidFill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85ECB50-E225-4855-BC87-A1E98CE8828D}" type="slidenum">
              <a:rPr lang="ru-RU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7299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11C4B3-1B80-402D-ABA4-C5C8CA1B8374}" type="slidenum">
              <a:rPr lang="ru-RU"/>
              <a:pPr/>
              <a:t>1</a:t>
            </a:fld>
            <a:endParaRPr lang="ru-RU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D1590B-2D8C-4C33-BDE0-405EFE4DA817}" type="slidenum">
              <a:rPr lang="ru-RU"/>
              <a:pPr/>
              <a:t>2</a:t>
            </a:fld>
            <a:endParaRPr lang="ru-RU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8D1370-76D5-48BD-A640-E23F729A357F}" type="slidenum">
              <a:rPr lang="ru-RU"/>
              <a:pPr/>
              <a:t>3</a:t>
            </a:fld>
            <a:endParaRPr lang="ru-RU"/>
          </a:p>
        </p:txBody>
      </p:sp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4A3382-A4EF-4BED-A298-BAEAE461A14C}" type="slidenum">
              <a:rPr lang="ru-RU"/>
              <a:pPr/>
              <a:t>4</a:t>
            </a:fld>
            <a:endParaRPr lang="ru-RU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628104-F2AC-43C5-AF28-B2390DA1C9C4}" type="slidenum">
              <a:rPr lang="ru-RU"/>
              <a:pPr/>
              <a:t>5</a:t>
            </a:fld>
            <a:endParaRPr lang="ru-RU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C2BAAE-EB88-465A-A3F2-4F214CC55412}" type="slidenum">
              <a:rPr lang="ru-RU"/>
              <a:pPr/>
              <a:t>6</a:t>
            </a:fld>
            <a:endParaRPr lang="ru-RU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3CA508-EC74-42AF-93C1-175BB53DE11D}" type="slidenum">
              <a:rPr lang="ru-RU"/>
              <a:pPr/>
              <a:t>7</a:t>
            </a:fld>
            <a:endParaRPr lang="ru-RU"/>
          </a:p>
        </p:txBody>
      </p:sp>
      <p:sp>
        <p:nvSpPr>
          <p:cNvPr id="133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52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752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752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52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752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753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753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0753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0753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753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18A9CD3-5267-4D91-A41C-C6D87FA6BE4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6AC95D-3779-411C-B008-E42E84E4BA86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15569B4-3F88-48F6-93AF-A65052BD7D3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42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2643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2644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5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6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7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648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2649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2650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651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12652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2653" name="Rectangle 13"/>
          <p:cNvSpPr>
            <a:spLocks noGrp="1" noChangeArrowheads="1"/>
          </p:cNvSpPr>
          <p:nvPr>
            <p:ph type="dt" sz="quarter" idx="2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4" name="Rectangle 14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2655" name="Rectangle 15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77FA184-EC0A-4EE1-8250-B5CB6F914347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96A364-2ADD-4C12-97EF-53BA8A69871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9C4FCE3-1341-49C8-B493-6AE596CF912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52CDB47-ED7F-4362-AF32-71163FF7C86D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A19DD2-6569-4D89-9F6A-16301DD69A8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CC09ED-AF26-427B-B9E4-38E889BBE89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CD0CE7C-9CAC-46A7-8AB5-12F37FE5060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2BE470E-CFE3-49E2-9D06-A61044D416C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8764FB3-11AF-486F-A7E3-64D15BFF223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0F5B6D7-809F-49F1-BE13-7D810191D227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BE71F8F-276C-4D5A-833F-35A8FFA7BD99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A475EA-D84A-466A-A0F7-50E67B93099A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6196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61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F032246-4AD8-47B3-AAF2-8C956915843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136199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371F-630B-4DDD-B2AB-29FB43C499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51176-23E2-4BFB-9CA4-48EA42C41E4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7C2E5-DAE5-4C9E-B061-10713E08E5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B8F742-4C96-4C82-BF70-A4604058AD3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E27DC-A4B9-40BD-A099-B7840C22F0C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FC5A99-9959-4891-9D37-81F5DE4B993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C207425-007E-46E9-9E03-5FE89204293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4BFD96-A9F5-499B-B600-8EA7E79CCC6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379C75-4F4E-4713-A05A-20EAFF4E06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D5A2AF-2650-49F6-BED6-14B56E72520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A929DC-5BB0-4C39-B97B-03D1B852653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8A0F49F-B653-4BC0-9BD2-8227C1656A7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52E672D-DC7E-4FCF-9FD1-06202DCCFF84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B20960E-7B2E-4BAB-ABBE-AC8EEA7B36A5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262AB6E-1AAC-4C58-93D9-5FC111BB0F80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B5584D0-1FBA-439E-A86A-93604B7DED11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5B410A4-8D14-4237-A18D-9C9E4386E623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40C568D0-8440-4D7A-8BF3-9A6FBE36DB56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0650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650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0650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650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50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50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650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65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065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0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>
                <a:latin typeface="Arial" charset="0"/>
              </a:defRPr>
            </a:lvl1pPr>
          </a:lstStyle>
          <a:p>
            <a:fld id="{A394647F-F4A3-42F6-A0F6-305818E545DC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111620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11621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11622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3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4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5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1626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11627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1628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1629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1163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1163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2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1351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64712290-1C19-47FD-BADB-A4126F353186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2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89138"/>
            <a:ext cx="7772400" cy="25193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800" b="1" dirty="0">
                <a:solidFill>
                  <a:schemeClr val="bg2"/>
                </a:solidFill>
              </a:rPr>
              <a:t>Информационно-статистический</a:t>
            </a:r>
            <a:r>
              <a:rPr lang="ru-RU" sz="2000" b="1" dirty="0">
                <a:solidFill>
                  <a:schemeClr val="bg2"/>
                </a:solidFill>
              </a:rPr>
              <a:t>  </a:t>
            </a:r>
            <a:r>
              <a:rPr lang="ru-RU" sz="2800" b="1" dirty="0">
                <a:solidFill>
                  <a:schemeClr val="bg2"/>
                </a:solidFill>
              </a:rPr>
              <a:t>обзор  коллективных  и индивидуальных  обращений  граждан </a:t>
            </a:r>
            <a:br>
              <a:rPr lang="ru-RU" sz="2800" b="1" dirty="0">
                <a:solidFill>
                  <a:schemeClr val="bg2"/>
                </a:solidFill>
              </a:rPr>
            </a:br>
            <a:r>
              <a:rPr lang="ru-RU" sz="2800" b="1" dirty="0">
                <a:solidFill>
                  <a:schemeClr val="bg2"/>
                </a:solidFill>
              </a:rPr>
              <a:t>за </a:t>
            </a:r>
            <a:r>
              <a:rPr lang="ru-RU" sz="2800" b="1" dirty="0" smtClean="0">
                <a:solidFill>
                  <a:schemeClr val="bg2"/>
                </a:solidFill>
              </a:rPr>
              <a:t>1 квартал 2019 </a:t>
            </a:r>
            <a:r>
              <a:rPr lang="ru-RU" sz="2800" b="1" dirty="0" smtClean="0">
                <a:solidFill>
                  <a:schemeClr val="bg2"/>
                </a:solidFill>
              </a:rPr>
              <a:t>год</a:t>
            </a:r>
            <a:endParaRPr lang="ru-RU" sz="2800" b="1" dirty="0">
              <a:solidFill>
                <a:schemeClr val="bg2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1550" y="4437063"/>
            <a:ext cx="7200900" cy="1512887"/>
          </a:xfrm>
        </p:spPr>
        <p:txBody>
          <a:bodyPr/>
          <a:lstStyle/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endParaRPr lang="ru-RU" sz="2800" dirty="0"/>
          </a:p>
          <a:p>
            <a:pPr>
              <a:lnSpc>
                <a:spcPct val="80000"/>
              </a:lnSpc>
            </a:pPr>
            <a:r>
              <a:rPr lang="ru-RU" sz="2000" b="1" dirty="0"/>
              <a:t>Министерство природных ресурсов и экологии Камчатского края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9" name="Rectangle 9"/>
          <p:cNvSpPr>
            <a:spLocks noGrp="1" noRot="1" noChangeArrowheads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000"/>
              <a:t>И Н Ф О Р М А Ц И Я  </a:t>
            </a:r>
            <a:br>
              <a:rPr lang="ru-RU" sz="2000"/>
            </a:br>
            <a:r>
              <a:rPr lang="ru-RU" sz="2000" b="0"/>
              <a:t>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a:t>
            </a:r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68313" y="2565400"/>
            <a:ext cx="8424862" cy="3589338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 квартале 2019 года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16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 граждан</a:t>
            </a:r>
            <a:r>
              <a:rPr lang="ru-RU" sz="2000" dirty="0">
                <a:solidFill>
                  <a:schemeClr val="hlink"/>
                </a:solidFill>
                <a:latin typeface="Arial" charset="0"/>
              </a:rPr>
              <a:t>.</a:t>
            </a:r>
            <a:r>
              <a:rPr lang="ru-RU" sz="2000" dirty="0">
                <a:latin typeface="Arial" charset="0"/>
              </a:rPr>
              <a:t> В сравнении с </a:t>
            </a:r>
            <a:r>
              <a:rPr lang="ru-RU" sz="2000" dirty="0" smtClean="0">
                <a:latin typeface="Arial" charset="0"/>
              </a:rPr>
              <a:t>аналогичным периодом </a:t>
            </a:r>
            <a:r>
              <a:rPr lang="ru-RU" sz="2000" dirty="0" smtClean="0">
                <a:latin typeface="Arial" charset="0"/>
              </a:rPr>
              <a:t>2018 </a:t>
            </a:r>
            <a:r>
              <a:rPr lang="ru-RU" sz="2000" dirty="0" smtClean="0">
                <a:latin typeface="Arial" charset="0"/>
              </a:rPr>
              <a:t>года общее </a:t>
            </a:r>
            <a:r>
              <a:rPr lang="ru-RU" sz="2000" dirty="0">
                <a:latin typeface="Arial" charset="0"/>
              </a:rPr>
              <a:t>количество обращений </a:t>
            </a:r>
            <a:r>
              <a:rPr lang="ru-RU" sz="2000" dirty="0" smtClean="0">
                <a:latin typeface="Arial" charset="0"/>
              </a:rPr>
              <a:t>уменьшилось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на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33,3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%</a:t>
            </a:r>
            <a:r>
              <a:rPr lang="ru-RU" sz="2000" b="1" dirty="0" smtClean="0">
                <a:latin typeface="Arial" charset="0"/>
              </a:rPr>
              <a:t> </a:t>
            </a:r>
            <a:r>
              <a:rPr lang="ru-RU" sz="2000" dirty="0" smtClean="0">
                <a:latin typeface="Arial" charset="0"/>
              </a:rPr>
              <a:t>(в </a:t>
            </a:r>
            <a:r>
              <a:rPr lang="ru-RU" sz="2000" dirty="0" smtClean="0">
                <a:latin typeface="Arial" charset="0"/>
              </a:rPr>
              <a:t>2018 </a:t>
            </a:r>
            <a:r>
              <a:rPr lang="ru-RU" sz="2000" dirty="0" smtClean="0">
                <a:latin typeface="Arial" charset="0"/>
              </a:rPr>
              <a:t>году </a:t>
            </a:r>
            <a:r>
              <a:rPr lang="ru-RU" sz="2000" dirty="0">
                <a:latin typeface="Arial" charset="0"/>
              </a:rPr>
              <a:t>поступило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24 </a:t>
            </a:r>
            <a:r>
              <a:rPr lang="ru-RU" sz="2000" dirty="0" smtClean="0">
                <a:solidFill>
                  <a:schemeClr val="hlink"/>
                </a:solidFill>
                <a:latin typeface="Arial" charset="0"/>
              </a:rPr>
              <a:t>обращения</a:t>
            </a:r>
            <a:r>
              <a:rPr lang="ru-RU" sz="2000" dirty="0" smtClean="0">
                <a:latin typeface="Arial" charset="0"/>
              </a:rPr>
              <a:t> </a:t>
            </a:r>
            <a:r>
              <a:rPr lang="ru-RU" sz="2000" dirty="0">
                <a:latin typeface="Arial" charset="0"/>
              </a:rPr>
              <a:t>граждан).</a:t>
            </a:r>
          </a:p>
          <a:p>
            <a:endParaRPr lang="ru-RU" sz="2000" dirty="0">
              <a:latin typeface="Arial" charset="0"/>
            </a:endParaRPr>
          </a:p>
          <a:p>
            <a:pPr>
              <a:lnSpc>
                <a:spcPct val="150000"/>
              </a:lnSpc>
            </a:pP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В 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марте  2019 </a:t>
            </a:r>
            <a:r>
              <a:rPr lang="ru-RU" sz="2000" b="1" dirty="0">
                <a:solidFill>
                  <a:schemeClr val="hlink"/>
                </a:solidFill>
                <a:latin typeface="Arial" charset="0"/>
              </a:rPr>
              <a:t>года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поступило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6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обращений</a:t>
            </a:r>
            <a:r>
              <a:rPr lang="ru-RU" sz="2000" dirty="0" smtClean="0">
                <a:latin typeface="Arial" charset="0"/>
              </a:rPr>
              <a:t>, </a:t>
            </a:r>
            <a:r>
              <a:rPr lang="ru-RU" sz="2000" dirty="0">
                <a:latin typeface="Arial" charset="0"/>
              </a:rPr>
              <a:t>за аналогичный период  </a:t>
            </a:r>
            <a:r>
              <a:rPr lang="ru-RU" sz="2000" dirty="0" smtClean="0">
                <a:latin typeface="Arial" charset="0"/>
              </a:rPr>
              <a:t>2018 </a:t>
            </a:r>
            <a:r>
              <a:rPr lang="ru-RU" sz="2000" dirty="0">
                <a:latin typeface="Arial" charset="0"/>
              </a:rPr>
              <a:t>года  </a:t>
            </a:r>
            <a:r>
              <a:rPr lang="ru-RU" sz="2000" dirty="0" smtClean="0">
                <a:latin typeface="Arial" charset="0"/>
              </a:rPr>
              <a:t>поступило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 </a:t>
            </a:r>
            <a:r>
              <a:rPr lang="ru-RU" sz="2000" b="1" dirty="0" smtClean="0">
                <a:solidFill>
                  <a:schemeClr val="hlink"/>
                </a:solidFill>
                <a:latin typeface="Arial" charset="0"/>
              </a:rPr>
              <a:t>13 обращений </a:t>
            </a:r>
            <a:r>
              <a:rPr lang="ru-RU" sz="2000" dirty="0" smtClean="0">
                <a:latin typeface="Arial" charset="0"/>
              </a:rPr>
              <a:t>граждан</a:t>
            </a:r>
            <a:r>
              <a:rPr lang="ru-RU" sz="2000" dirty="0">
                <a:latin typeface="Arial" charset="0"/>
              </a:rPr>
              <a:t>.</a:t>
            </a:r>
          </a:p>
          <a:p>
            <a:endParaRPr lang="ru-RU" sz="2000" dirty="0">
              <a:latin typeface="Arial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5" name="Rectangle 7"/>
          <p:cNvSpPr>
            <a:spLocks noGrp="1" noRot="1" noChangeArrowheads="1"/>
          </p:cNvSpPr>
          <p:nvPr>
            <p:ph type="title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ru-RU" sz="2000" dirty="0">
                <a:latin typeface="Arial Unicode MS" pitchFamily="34" charset="-128"/>
              </a:rPr>
              <a:t>Количество  обращений  поступивших  </a:t>
            </a:r>
            <a:r>
              <a:rPr lang="ru-RU" sz="2000" dirty="0" smtClean="0">
                <a:latin typeface="Arial Unicode MS" pitchFamily="34" charset="-128"/>
              </a:rPr>
              <a:t>в  </a:t>
            </a:r>
            <a:r>
              <a:rPr lang="ru-RU" sz="2000" dirty="0" smtClean="0">
                <a:latin typeface="Arial Unicode MS" pitchFamily="34" charset="-128"/>
              </a:rPr>
              <a:t>2019  </a:t>
            </a:r>
            <a:r>
              <a:rPr lang="ru-RU" sz="2000" dirty="0" smtClean="0">
                <a:latin typeface="Arial Unicode MS" pitchFamily="34" charset="-128"/>
              </a:rPr>
              <a:t>году </a:t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в сравнении с обращениями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>поступившими  в  </a:t>
            </a:r>
            <a:r>
              <a:rPr lang="ru-RU" sz="2000" dirty="0" smtClean="0">
                <a:latin typeface="Arial Unicode MS" pitchFamily="34" charset="-128"/>
              </a:rPr>
              <a:t>2018  </a:t>
            </a:r>
            <a:r>
              <a:rPr lang="ru-RU" sz="2000" dirty="0" smtClean="0">
                <a:latin typeface="Arial Unicode MS" pitchFamily="34" charset="-128"/>
              </a:rPr>
              <a:t>году </a:t>
            </a:r>
            <a:r>
              <a:rPr lang="ru-RU" sz="2000" dirty="0">
                <a:latin typeface="Arial Unicode MS" pitchFamily="34" charset="-128"/>
              </a:rPr>
              <a:t>, </a:t>
            </a:r>
            <a:r>
              <a:rPr lang="ru-RU" sz="2000" dirty="0" smtClean="0">
                <a:latin typeface="Arial Unicode MS" pitchFamily="34" charset="-128"/>
              </a:rPr>
              <a:t/>
            </a:r>
            <a:br>
              <a:rPr lang="ru-RU" sz="2000" dirty="0" smtClean="0">
                <a:latin typeface="Arial Unicode MS" pitchFamily="34" charset="-128"/>
              </a:rPr>
            </a:br>
            <a:r>
              <a:rPr lang="ru-RU" sz="2000" dirty="0" smtClean="0">
                <a:latin typeface="Arial Unicode MS" pitchFamily="34" charset="-128"/>
              </a:rPr>
              <a:t>с  </a:t>
            </a:r>
            <a:r>
              <a:rPr lang="ru-RU" sz="2000" dirty="0">
                <a:latin typeface="Arial Unicode MS" pitchFamily="34" charset="-128"/>
              </a:rPr>
              <a:t>распределением  по  районам  Камчатского  края</a:t>
            </a:r>
          </a:p>
        </p:txBody>
      </p:sp>
      <p:sp>
        <p:nvSpPr>
          <p:cNvPr id="94216" name="Rectangle 8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628775"/>
            <a:ext cx="8229600" cy="4525963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21365" y="1954968"/>
            <a:ext cx="6901270" cy="3816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323528" y="274638"/>
            <a:ext cx="8363272" cy="1143000"/>
          </a:xfrm>
        </p:spPr>
        <p:txBody>
          <a:bodyPr/>
          <a:lstStyle/>
          <a:p>
            <a:r>
              <a:rPr lang="ru-RU" sz="1800" dirty="0">
                <a:latin typeface="Arial" charset="0"/>
              </a:rPr>
              <a:t>Количество обращений поступивших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в Министерство природных ресурсов и  экологии </a:t>
            </a:r>
            <a:br>
              <a:rPr lang="ru-RU" sz="1800" dirty="0">
                <a:latin typeface="Arial" charset="0"/>
              </a:rPr>
            </a:br>
            <a:r>
              <a:rPr lang="ru-RU" sz="1800" dirty="0">
                <a:latin typeface="Arial" charset="0"/>
              </a:rPr>
              <a:t>Камчатского края  </a:t>
            </a:r>
            <a:r>
              <a:rPr lang="ru-RU" sz="1800" dirty="0" smtClean="0">
                <a:latin typeface="Arial" charset="0"/>
              </a:rPr>
              <a:t>в  </a:t>
            </a:r>
            <a:r>
              <a:rPr lang="ru-RU" sz="1800" dirty="0" smtClean="0">
                <a:latin typeface="Arial" charset="0"/>
              </a:rPr>
              <a:t>1 квартале 2018 года  </a:t>
            </a:r>
            <a:r>
              <a:rPr lang="ru-RU" sz="1800" dirty="0" smtClean="0">
                <a:latin typeface="Arial" charset="0"/>
              </a:rPr>
              <a:t>и   в  </a:t>
            </a:r>
            <a:r>
              <a:rPr lang="ru-RU" sz="1800" dirty="0" smtClean="0">
                <a:latin typeface="Arial" charset="0"/>
              </a:rPr>
              <a:t>1 квартале 2019 года</a:t>
            </a:r>
            <a:endParaRPr lang="ru-RU" sz="1800" dirty="0">
              <a:latin typeface="Arial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01297" y="2000692"/>
            <a:ext cx="7541406" cy="3724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Поступление, рассмотрение и направление по компетенции обращений  граждан  </a:t>
            </a:r>
            <a:r>
              <a:rPr lang="ru-RU" sz="2000" dirty="0" smtClean="0">
                <a:latin typeface="Arial" charset="0"/>
              </a:rPr>
              <a:t>за </a:t>
            </a:r>
            <a:r>
              <a:rPr lang="ru-RU" sz="2000" dirty="0" smtClean="0">
                <a:latin typeface="Arial" charset="0"/>
              </a:rPr>
              <a:t>1 квартал 2019 </a:t>
            </a:r>
            <a:r>
              <a:rPr lang="ru-RU" sz="2000" dirty="0" smtClean="0">
                <a:latin typeface="Arial" charset="0"/>
              </a:rPr>
              <a:t>года</a:t>
            </a:r>
            <a:endParaRPr lang="ru-RU" sz="2000" dirty="0">
              <a:latin typeface="Arial" charset="0"/>
            </a:endParaRP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grpSp>
        <p:nvGrpSpPr>
          <p:cNvPr id="118891" name="Group 107"/>
          <p:cNvGrpSpPr>
            <a:grpSpLocks noChangeAspect="1"/>
          </p:cNvGrpSpPr>
          <p:nvPr/>
        </p:nvGrpSpPr>
        <p:grpSpPr bwMode="auto">
          <a:xfrm>
            <a:off x="1331913" y="1916113"/>
            <a:ext cx="5715000" cy="3771900"/>
            <a:chOff x="2439" y="1641"/>
            <a:chExt cx="7059" cy="4598"/>
          </a:xfrm>
        </p:grpSpPr>
        <p:sp>
          <p:nvSpPr>
            <p:cNvPr id="118904" name="AutoShape 120"/>
            <p:cNvSpPr>
              <a:spLocks noChangeAspect="1" noChangeArrowheads="1" noTextEdit="1"/>
            </p:cNvSpPr>
            <p:nvPr/>
          </p:nvSpPr>
          <p:spPr bwMode="auto">
            <a:xfrm>
              <a:off x="2439" y="1641"/>
              <a:ext cx="7059" cy="4598"/>
            </a:xfrm>
            <a:prstGeom prst="rect">
              <a:avLst/>
            </a:prstGeom>
            <a:noFill/>
          </p:spPr>
          <p:txBody>
            <a:bodyPr/>
            <a:lstStyle/>
            <a:p>
              <a:endParaRPr lang="ru-RU"/>
            </a:p>
          </p:txBody>
        </p:sp>
        <p:sp>
          <p:nvSpPr>
            <p:cNvPr id="118903" name="Rectangle 119"/>
            <p:cNvSpPr>
              <a:spLocks noChangeArrowheads="1"/>
            </p:cNvSpPr>
            <p:nvPr/>
          </p:nvSpPr>
          <p:spPr bwMode="auto">
            <a:xfrm>
              <a:off x="2439" y="5403"/>
              <a:ext cx="2541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>
                  <a:latin typeface="Arial" charset="0"/>
                  <a:cs typeface="Times New Roman" pitchFamily="18" charset="0"/>
                </a:rPr>
                <a:t> 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На личном приеме</a:t>
              </a:r>
              <a:endParaRPr lang="ru-RU" dirty="0"/>
            </a:p>
            <a:p>
              <a:pPr algn="ctr" eaLnBrk="0" hangingPunct="0"/>
              <a:r>
                <a:rPr lang="ru-RU" b="1" dirty="0">
                  <a:cs typeface="Times New Roman" pitchFamily="18" charset="0"/>
                </a:rPr>
                <a:t> </a:t>
              </a:r>
              <a:r>
                <a:rPr lang="ru-RU" b="1" dirty="0" smtClean="0">
                  <a:cs typeface="Times New Roman" pitchFamily="18" charset="0"/>
                </a:rPr>
                <a:t>0 обращений (0%)</a:t>
              </a:r>
              <a:endParaRPr lang="ru-RU" dirty="0"/>
            </a:p>
          </p:txBody>
        </p:sp>
        <p:sp>
          <p:nvSpPr>
            <p:cNvPr id="118902" name="Rectangle 118"/>
            <p:cNvSpPr>
              <a:spLocks noChangeArrowheads="1"/>
            </p:cNvSpPr>
            <p:nvPr/>
          </p:nvSpPr>
          <p:spPr bwMode="auto">
            <a:xfrm>
              <a:off x="5545" y="2059"/>
              <a:ext cx="1694" cy="4041"/>
            </a:xfrm>
            <a:prstGeom prst="rect">
              <a:avLst/>
            </a:prstGeom>
            <a:solidFill>
              <a:srgbClr val="00FF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Министерством природных ресурсов и экологии Камчатского края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рассмотрены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12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(61,6 </a:t>
              </a:r>
              <a:r>
                <a:rPr lang="ru-RU" b="1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обращений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2 (12,5 </a:t>
              </a:r>
              <a:r>
                <a:rPr lang="ru-RU" b="1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%) 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обращения направлены </a:t>
              </a:r>
              <a:r>
                <a:rPr lang="ru-RU" dirty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для рассмотрения по </a:t>
              </a:r>
              <a:r>
                <a:rPr lang="ru-RU" dirty="0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подведомствен</a:t>
              </a:r>
            </a:p>
            <a:p>
              <a:pPr algn="ctr" eaLnBrk="0" hangingPunct="0"/>
              <a:r>
                <a:rPr lang="ru-RU" dirty="0" err="1" smtClean="0">
                  <a:solidFill>
                    <a:schemeClr val="bg2"/>
                  </a:solidFill>
                  <a:latin typeface="Arial" charset="0"/>
                  <a:cs typeface="Times New Roman" pitchFamily="18" charset="0"/>
                </a:rPr>
                <a:t>ности</a:t>
              </a:r>
              <a:endParaRPr lang="ru-RU" dirty="0">
                <a:solidFill>
                  <a:schemeClr val="bg2"/>
                </a:solidFill>
                <a:latin typeface="Arial" charset="0"/>
              </a:endParaRPr>
            </a:p>
            <a:p>
              <a:pPr algn="ctr" eaLnBrk="0" hangingPunct="0"/>
              <a:endParaRPr lang="ru-RU" dirty="0">
                <a:solidFill>
                  <a:schemeClr val="bg2"/>
                </a:solidFill>
                <a:latin typeface="Arial" charset="0"/>
              </a:endParaRPr>
            </a:p>
          </p:txBody>
        </p:sp>
        <p:sp>
          <p:nvSpPr>
            <p:cNvPr id="118901" name="Line 117"/>
            <p:cNvSpPr>
              <a:spLocks noChangeShapeType="1"/>
            </p:cNvSpPr>
            <p:nvPr/>
          </p:nvSpPr>
          <p:spPr bwMode="auto">
            <a:xfrm>
              <a:off x="4968" y="2338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900" name="Line 116"/>
            <p:cNvSpPr>
              <a:spLocks noChangeShapeType="1"/>
            </p:cNvSpPr>
            <p:nvPr/>
          </p:nvSpPr>
          <p:spPr bwMode="auto">
            <a:xfrm>
              <a:off x="4964" y="3731"/>
              <a:ext cx="581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9" name="Line 115"/>
            <p:cNvSpPr>
              <a:spLocks noChangeShapeType="1"/>
            </p:cNvSpPr>
            <p:nvPr/>
          </p:nvSpPr>
          <p:spPr bwMode="auto">
            <a:xfrm>
              <a:off x="4959" y="4846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8" name="Line 114"/>
            <p:cNvSpPr>
              <a:spLocks noChangeShapeType="1"/>
            </p:cNvSpPr>
            <p:nvPr/>
          </p:nvSpPr>
          <p:spPr bwMode="auto">
            <a:xfrm>
              <a:off x="4980" y="5821"/>
              <a:ext cx="565" cy="0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7" name="Rectangle 113"/>
            <p:cNvSpPr>
              <a:spLocks noChangeArrowheads="1"/>
            </p:cNvSpPr>
            <p:nvPr/>
          </p:nvSpPr>
          <p:spPr bwMode="auto">
            <a:xfrm>
              <a:off x="7804" y="3731"/>
              <a:ext cx="1694" cy="1257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Исполнительные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6" name="Rectangle 112"/>
            <p:cNvSpPr>
              <a:spLocks noChangeArrowheads="1"/>
            </p:cNvSpPr>
            <p:nvPr/>
          </p:nvSpPr>
          <p:spPr bwMode="auto">
            <a:xfrm>
              <a:off x="7804" y="5125"/>
              <a:ext cx="1694" cy="836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Органы местного самоуправления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1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обращение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5" name="Rectangle 111"/>
            <p:cNvSpPr>
              <a:spLocks noChangeArrowheads="1"/>
            </p:cNvSpPr>
            <p:nvPr/>
          </p:nvSpPr>
          <p:spPr bwMode="auto">
            <a:xfrm>
              <a:off x="7804" y="2432"/>
              <a:ext cx="1694" cy="1160"/>
            </a:xfrm>
            <a:prstGeom prst="rect">
              <a:avLst/>
            </a:prstGeom>
            <a:solidFill>
              <a:srgbClr val="0000FF"/>
            </a:solidFill>
            <a:ln w="190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000" b="1" dirty="0">
                  <a:latin typeface="Arial" charset="0"/>
                  <a:cs typeface="Times New Roman" pitchFamily="18" charset="0"/>
                </a:rPr>
                <a:t>Федеральные органы государственной власти</a:t>
              </a:r>
              <a:endParaRPr lang="ru-RU" sz="800" dirty="0">
                <a:latin typeface="Arial" charset="0"/>
              </a:endParaRPr>
            </a:p>
            <a:p>
              <a:pPr algn="ctr" eaLnBrk="0" hangingPunct="0"/>
              <a:r>
                <a:rPr lang="ru-RU" sz="1000" b="1" dirty="0" smtClean="0">
                  <a:latin typeface="Arial" charset="0"/>
                  <a:cs typeface="Times New Roman" pitchFamily="18" charset="0"/>
                </a:rPr>
                <a:t>2 </a:t>
              </a:r>
              <a:r>
                <a:rPr lang="ru-RU" sz="1000" dirty="0" smtClean="0">
                  <a:latin typeface="Arial" charset="0"/>
                  <a:cs typeface="Times New Roman" pitchFamily="18" charset="0"/>
                </a:rPr>
                <a:t>обращения</a:t>
              </a:r>
              <a:endParaRPr lang="ru-RU" sz="1800" dirty="0">
                <a:latin typeface="Arial" charset="0"/>
              </a:endParaRPr>
            </a:p>
          </p:txBody>
        </p:sp>
        <p:sp>
          <p:nvSpPr>
            <p:cNvPr id="118894" name="Line 110"/>
            <p:cNvSpPr>
              <a:spLocks noChangeShapeType="1"/>
            </p:cNvSpPr>
            <p:nvPr/>
          </p:nvSpPr>
          <p:spPr bwMode="auto">
            <a:xfrm flipV="1">
              <a:off x="7239" y="3174"/>
              <a:ext cx="565" cy="696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3" name="Line 109"/>
            <p:cNvSpPr>
              <a:spLocks noChangeShapeType="1"/>
            </p:cNvSpPr>
            <p:nvPr/>
          </p:nvSpPr>
          <p:spPr bwMode="auto">
            <a:xfrm>
              <a:off x="7239" y="4149"/>
              <a:ext cx="565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18892" name="Line 108"/>
            <p:cNvSpPr>
              <a:spLocks noChangeShapeType="1"/>
            </p:cNvSpPr>
            <p:nvPr/>
          </p:nvSpPr>
          <p:spPr bwMode="auto">
            <a:xfrm>
              <a:off x="7239" y="4428"/>
              <a:ext cx="565" cy="111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8905" name="Rectangle 121"/>
          <p:cNvSpPr>
            <a:spLocks noChangeArrowheads="1"/>
          </p:cNvSpPr>
          <p:nvPr/>
        </p:nvSpPr>
        <p:spPr bwMode="auto">
          <a:xfrm>
            <a:off x="971550" y="1628775"/>
            <a:ext cx="2489200" cy="12446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Отдел по организации работы с обращениями граждан Главного контрольного управления Губернатора и Правительства Камчатского края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10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(37,5 </a:t>
            </a:r>
            <a:r>
              <a:rPr lang="ru-RU" b="1" dirty="0" smtClean="0">
                <a:cs typeface="Times New Roman" pitchFamily="18" charset="0"/>
              </a:rPr>
              <a:t>%) </a:t>
            </a:r>
            <a:endParaRPr lang="ru-RU" dirty="0"/>
          </a:p>
        </p:txBody>
      </p:sp>
      <p:sp>
        <p:nvSpPr>
          <p:cNvPr id="118906" name="Rectangle 122"/>
          <p:cNvSpPr>
            <a:spLocks noChangeArrowheads="1"/>
          </p:cNvSpPr>
          <p:nvPr/>
        </p:nvSpPr>
        <p:spPr bwMode="auto">
          <a:xfrm>
            <a:off x="971550" y="3068638"/>
            <a:ext cx="2489200" cy="6858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Интернет, факс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11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обращений  (</a:t>
            </a:r>
            <a:r>
              <a:rPr lang="ru-RU" b="1" dirty="0" smtClean="0">
                <a:cs typeface="Times New Roman" pitchFamily="18" charset="0"/>
              </a:rPr>
              <a:t>68,75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  <a:p>
            <a:pPr eaLnBrk="0" hangingPunct="0"/>
            <a:endParaRPr lang="ru-RU" dirty="0"/>
          </a:p>
        </p:txBody>
      </p:sp>
      <p:sp>
        <p:nvSpPr>
          <p:cNvPr id="118907" name="Rectangle 123"/>
          <p:cNvSpPr>
            <a:spLocks noChangeArrowheads="1"/>
          </p:cNvSpPr>
          <p:nvPr/>
        </p:nvSpPr>
        <p:spPr bwMode="auto">
          <a:xfrm>
            <a:off x="971550" y="4076700"/>
            <a:ext cx="2489200" cy="571500"/>
          </a:xfrm>
          <a:prstGeom prst="rect">
            <a:avLst/>
          </a:prstGeom>
          <a:solidFill>
            <a:srgbClr val="0000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ru-RU" b="1" dirty="0">
                <a:cs typeface="Times New Roman" pitchFamily="18" charset="0"/>
              </a:rPr>
              <a:t>Почта</a:t>
            </a:r>
            <a:endParaRPr lang="ru-RU" dirty="0"/>
          </a:p>
          <a:p>
            <a:pPr algn="ctr" eaLnBrk="0" hangingPunct="0"/>
            <a:r>
              <a:rPr lang="ru-RU" b="1" dirty="0" smtClean="0">
                <a:cs typeface="Times New Roman" pitchFamily="18" charset="0"/>
              </a:rPr>
              <a:t>5</a:t>
            </a:r>
            <a:r>
              <a:rPr lang="ru-RU" b="1" dirty="0" smtClean="0">
                <a:cs typeface="Times New Roman" pitchFamily="18" charset="0"/>
              </a:rPr>
              <a:t> </a:t>
            </a:r>
            <a:r>
              <a:rPr lang="ru-RU" b="1" dirty="0" smtClean="0">
                <a:cs typeface="Times New Roman" pitchFamily="18" charset="0"/>
              </a:rPr>
              <a:t>обращений </a:t>
            </a:r>
            <a:r>
              <a:rPr lang="ru-RU" b="1" dirty="0" smtClean="0">
                <a:cs typeface="Times New Roman" pitchFamily="18" charset="0"/>
              </a:rPr>
              <a:t>(31,25 </a:t>
            </a:r>
            <a:r>
              <a:rPr lang="ru-RU" b="1" dirty="0" smtClean="0">
                <a:cs typeface="Times New Roman" pitchFamily="18" charset="0"/>
              </a:rPr>
              <a:t>%)</a:t>
            </a:r>
            <a:endParaRPr lang="ru-RU" dirty="0"/>
          </a:p>
        </p:txBody>
      </p:sp>
      <p:sp>
        <p:nvSpPr>
          <p:cNvPr id="118908" name="Rectangle 124"/>
          <p:cNvSpPr>
            <a:spLocks noChangeArrowheads="1"/>
          </p:cNvSpPr>
          <p:nvPr/>
        </p:nvSpPr>
        <p:spPr bwMode="auto">
          <a:xfrm>
            <a:off x="0" y="15430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itchFamily="18" charset="0"/>
              </a:rPr>
              <a:t>Доля тем в общем количестве вопросов, содержащихся в обращениях, </a:t>
            </a:r>
            <a:r>
              <a:rPr lang="ru-RU" sz="2000" dirty="0" smtClean="0">
                <a:latin typeface="Times New Roman" pitchFamily="18" charset="0"/>
              </a:rPr>
              <a:t>рассмотренных  в  </a:t>
            </a:r>
            <a:r>
              <a:rPr lang="ru-RU" sz="2000" dirty="0" smtClean="0">
                <a:latin typeface="Times New Roman" pitchFamily="18" charset="0"/>
              </a:rPr>
              <a:t>1 квартале  2019 года</a:t>
            </a:r>
            <a:endParaRPr lang="ru-RU" sz="2000" dirty="0">
              <a:latin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054303" y="1683672"/>
            <a:ext cx="7035394" cy="43590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/>
          <a:lstStyle/>
          <a:p>
            <a:r>
              <a:rPr lang="ru-RU" sz="2000" dirty="0">
                <a:latin typeface="Arial" charset="0"/>
              </a:rPr>
              <a:t>Результаты  рассмотрения  обращений граждан,</a:t>
            </a:r>
            <a:br>
              <a:rPr lang="ru-RU" sz="2000" dirty="0">
                <a:latin typeface="Arial" charset="0"/>
              </a:rPr>
            </a:br>
            <a:r>
              <a:rPr lang="ru-RU" sz="2000" dirty="0">
                <a:latin typeface="Arial" charset="0"/>
              </a:rPr>
              <a:t> поступивших  в  Министерство  природных ресурсов  и экологии  Камчатского  края  </a:t>
            </a:r>
            <a:r>
              <a:rPr lang="ru-RU" sz="2000" dirty="0" smtClean="0">
                <a:latin typeface="Arial" charset="0"/>
              </a:rPr>
              <a:t>за  </a:t>
            </a:r>
            <a:r>
              <a:rPr lang="ru-RU" sz="2000" dirty="0" smtClean="0">
                <a:latin typeface="Arial" charset="0"/>
              </a:rPr>
              <a:t>1 квартал  2019 </a:t>
            </a:r>
            <a:r>
              <a:rPr lang="ru-RU" sz="2000" dirty="0" smtClean="0">
                <a:latin typeface="Arial" charset="0"/>
              </a:rPr>
              <a:t>год</a:t>
            </a:r>
            <a:endParaRPr lang="ru-RU" sz="2000" dirty="0">
              <a:latin typeface="Arial" charset="0"/>
            </a:endParaRPr>
          </a:p>
        </p:txBody>
      </p:sp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890747888"/>
              </p:ext>
            </p:extLst>
          </p:nvPr>
        </p:nvGraphicFramePr>
        <p:xfrm>
          <a:off x="1544637" y="2105025"/>
          <a:ext cx="6054725" cy="2647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307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1571604" y="2071678"/>
            <a:ext cx="6072230" cy="283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Течение">
  <a:themeElements>
    <a:clrScheme name="1_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1_Течение">
      <a:majorFont>
        <a:latin typeface="Garamond"/>
        <a:ea typeface=""/>
        <a:cs typeface="Arial"/>
      </a:majorFont>
      <a:minorFont>
        <a:latin typeface="Garamond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1303</TotalTime>
  <Words>212</Words>
  <Application>Microsoft Office PowerPoint</Application>
  <PresentationFormat>Экран (4:3)</PresentationFormat>
  <Paragraphs>42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3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Течение</vt:lpstr>
      <vt:lpstr>1_Течение</vt:lpstr>
      <vt:lpstr>Океан</vt:lpstr>
      <vt:lpstr>Информационно-статистический  обзор  коллективных  и индивидуальных  обращений  граждан  за 1 квартал 2019 год</vt:lpstr>
      <vt:lpstr>И Н Ф О Р М А Ц И Я   о  работе  с  коллективными  и  индивидуальными обращениями  граждан, поступившими  в  адрес  Министерства  природных  ресурсов  и  экологии  Камчатского  края</vt:lpstr>
      <vt:lpstr>Количество  обращений  поступивших  в  2019  году  в сравнении с обращениями, поступившими  в  2018  году ,  с  распределением  по  районам  Камчатского  края</vt:lpstr>
      <vt:lpstr>Количество обращений поступивших  в Министерство природных ресурсов и  экологии  Камчатского края  в  1 квартале 2018 года  и   в  1 квартале 2019 года</vt:lpstr>
      <vt:lpstr>Поступление, рассмотрение и направление по компетенции обращений  граждан  за 1 квартал 2019 года</vt:lpstr>
      <vt:lpstr>Доля тем в общем количестве вопросов, содержащихся в обращениях, рассмотренных  в  1 квартале  2019 года</vt:lpstr>
      <vt:lpstr>Результаты  рассмотрения  обращений граждан,  поступивших  в  Министерство  природных ресурсов  и экологии  Камчатского  края  за  1 квартал  2019 год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обзор обращений граждан</dc:title>
  <dc:creator>Светлана</dc:creator>
  <cp:lastModifiedBy>123</cp:lastModifiedBy>
  <cp:revision>279</cp:revision>
  <dcterms:created xsi:type="dcterms:W3CDTF">2011-01-31T10:29:36Z</dcterms:created>
  <dcterms:modified xsi:type="dcterms:W3CDTF">2019-03-30T06:21:23Z</dcterms:modified>
</cp:coreProperties>
</file>