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dLbls/>
        <c:firstSliceAng val="0"/>
      </c:pieChart>
    </c:plotArea>
    <c:legend>
      <c:legendPos val="r"/>
      <c:layout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</c:chart>
  <c:spPr>
    <a:solidFill>
      <a:srgbClr val="0000FF"/>
    </a:solidFill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квартал 2019 </a:t>
            </a:r>
            <a:r>
              <a:rPr lang="ru-RU" sz="2800" b="1" dirty="0" smtClean="0">
                <a:solidFill>
                  <a:schemeClr val="bg2"/>
                </a:solidFill>
              </a:rPr>
              <a:t>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 квартале 2019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16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</a:t>
            </a:r>
            <a:r>
              <a:rPr lang="ru-RU" sz="2000" dirty="0" smtClean="0">
                <a:latin typeface="Arial" charset="0"/>
              </a:rPr>
              <a:t>2018 </a:t>
            </a:r>
            <a:r>
              <a:rPr lang="ru-RU" sz="2000" dirty="0" smtClean="0">
                <a:latin typeface="Arial" charset="0"/>
              </a:rPr>
              <a:t>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33,3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</a:t>
            </a:r>
            <a:r>
              <a:rPr lang="ru-RU" sz="2000" dirty="0" smtClean="0">
                <a:latin typeface="Arial" charset="0"/>
              </a:rPr>
              <a:t>2018 </a:t>
            </a:r>
            <a:r>
              <a:rPr lang="ru-RU" sz="2000" dirty="0" smtClean="0">
                <a:latin typeface="Arial" charset="0"/>
              </a:rPr>
              <a:t>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24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обращения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марте  2019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6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2018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13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</a:t>
            </a:r>
            <a:r>
              <a:rPr lang="ru-RU" sz="2000" dirty="0" smtClean="0">
                <a:latin typeface="Arial Unicode MS" pitchFamily="34" charset="-128"/>
              </a:rPr>
              <a:t>2019  </a:t>
            </a:r>
            <a:r>
              <a:rPr lang="ru-RU" sz="2000" dirty="0" smtClean="0">
                <a:latin typeface="Arial Unicode MS" pitchFamily="34" charset="-128"/>
              </a:rPr>
              <a:t>году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обращениями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поступившими  в  </a:t>
            </a:r>
            <a:r>
              <a:rPr lang="ru-RU" sz="2000" dirty="0" smtClean="0">
                <a:latin typeface="Arial Unicode MS" pitchFamily="34" charset="-128"/>
              </a:rPr>
              <a:t>2018  </a:t>
            </a:r>
            <a:r>
              <a:rPr lang="ru-RU" sz="2000" dirty="0" smtClean="0">
                <a:latin typeface="Arial Unicode MS" pitchFamily="34" charset="-128"/>
              </a:rPr>
              <a:t>году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21365" y="1954968"/>
            <a:ext cx="6901270" cy="381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 </a:t>
            </a:r>
            <a:r>
              <a:rPr lang="ru-RU" sz="1800" dirty="0" smtClean="0">
                <a:latin typeface="Arial" charset="0"/>
              </a:rPr>
              <a:t>1 квартале 2018 года  </a:t>
            </a:r>
            <a:r>
              <a:rPr lang="ru-RU" sz="1800" dirty="0" smtClean="0">
                <a:latin typeface="Arial" charset="0"/>
              </a:rPr>
              <a:t>и   в  </a:t>
            </a:r>
            <a:r>
              <a:rPr lang="ru-RU" sz="1800" dirty="0" smtClean="0">
                <a:latin typeface="Arial" charset="0"/>
              </a:rPr>
              <a:t>1 квартале 2019 года</a:t>
            </a:r>
            <a:endParaRPr lang="ru-RU" sz="1800" dirty="0">
              <a:latin typeface="Arial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01297" y="2000692"/>
            <a:ext cx="7541406" cy="372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</a:t>
            </a:r>
            <a:r>
              <a:rPr lang="ru-RU" sz="2000" dirty="0" smtClean="0">
                <a:latin typeface="Arial" charset="0"/>
              </a:rPr>
              <a:t>1 квартал 2019 </a:t>
            </a:r>
            <a:r>
              <a:rPr lang="ru-RU" sz="2000" dirty="0" smtClean="0">
                <a:latin typeface="Arial" charset="0"/>
              </a:rPr>
              <a:t>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0 обращений (0%)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12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(61,6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 (12,5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обращения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обращение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10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(37,5 </a:t>
            </a:r>
            <a:r>
              <a:rPr lang="ru-RU" b="1" dirty="0" smtClean="0">
                <a:cs typeface="Times New Roman" pitchFamily="18" charset="0"/>
              </a:rPr>
              <a:t>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11</a:t>
            </a:r>
            <a:r>
              <a:rPr lang="ru-RU" b="1" dirty="0" smtClean="0">
                <a:cs typeface="Times New Roman" pitchFamily="18" charset="0"/>
              </a:rPr>
              <a:t> </a:t>
            </a:r>
            <a:r>
              <a:rPr lang="ru-RU" b="1" dirty="0" smtClean="0">
                <a:cs typeface="Times New Roman" pitchFamily="18" charset="0"/>
              </a:rPr>
              <a:t>обращений  (</a:t>
            </a:r>
            <a:r>
              <a:rPr lang="ru-RU" b="1" dirty="0" smtClean="0">
                <a:cs typeface="Times New Roman" pitchFamily="18" charset="0"/>
              </a:rPr>
              <a:t>68,75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5</a:t>
            </a:r>
            <a:r>
              <a:rPr lang="ru-RU" b="1" dirty="0" smtClean="0">
                <a:cs typeface="Times New Roman" pitchFamily="18" charset="0"/>
              </a:rPr>
              <a:t>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(31,25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</a:t>
            </a:r>
            <a:r>
              <a:rPr lang="ru-RU" sz="2000" dirty="0" smtClean="0">
                <a:latin typeface="Times New Roman" pitchFamily="18" charset="0"/>
              </a:rPr>
              <a:t>1 квартале  2019 года</a:t>
            </a:r>
            <a:endParaRPr lang="ru-RU" sz="2000" dirty="0">
              <a:latin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54303" y="1683672"/>
            <a:ext cx="7035394" cy="435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 </a:t>
            </a:r>
            <a:r>
              <a:rPr lang="ru-RU" sz="2000" dirty="0" smtClean="0">
                <a:latin typeface="Arial" charset="0"/>
              </a:rPr>
              <a:t>1 квартал  2019 </a:t>
            </a:r>
            <a:r>
              <a:rPr lang="ru-RU" sz="2000" dirty="0" smtClean="0">
                <a:latin typeface="Arial" charset="0"/>
              </a:rPr>
              <a:t>год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71604" y="2071678"/>
            <a:ext cx="6072230" cy="283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1303</TotalTime>
  <Words>212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1 квартал 2019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2019  году  в сравнении с обращениями, поступившими  в  2018  году , 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 1 квартале 2018 года  и   в  1 квартале 2019 года</vt:lpstr>
      <vt:lpstr>Поступление, рассмотрение и направление по компетенции обращений  граждан  за 1 квартал 2019 года</vt:lpstr>
      <vt:lpstr>Доля тем в общем количестве вопросов, содержащихся в обращениях, рассмотренных  в  1 квартале  2019 года</vt:lpstr>
      <vt:lpstr>Результаты  рассмотрения  обращений граждан,  поступивших  в  Министерство  природных ресурсов  и экологии  Камчатского  края  за  1 квартал  2019 год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123</cp:lastModifiedBy>
  <cp:revision>279</cp:revision>
  <dcterms:created xsi:type="dcterms:W3CDTF">2011-01-31T10:29:36Z</dcterms:created>
  <dcterms:modified xsi:type="dcterms:W3CDTF">2019-03-30T06:21:23Z</dcterms:modified>
</cp:coreProperties>
</file>