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Override1.xml" ContentType="application/vnd.openxmlformats-officedocument.themeOverr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charts/chart3.xml" ContentType="application/vnd.openxmlformats-officedocument.drawingml.chart+xml"/>
  <Override PartName="/ppt/notesSlides/notesSlide7.xml" ContentType="application/vnd.openxmlformats-officedocument.presentationml.notesSlide+xml"/>
  <Override PartName="/ppt/charts/chart4.xml" ContentType="application/vnd.openxmlformats-officedocument.drawingml.char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Override2.xml" ContentType="application/vnd.openxmlformats-officedocument.themeOverr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9" r:id="rId1"/>
    <p:sldMasterId id="2147483721" r:id="rId2"/>
    <p:sldMasterId id="2147483723" r:id="rId3"/>
  </p:sldMasterIdLst>
  <p:notesMasterIdLst>
    <p:notesMasterId r:id="rId11"/>
  </p:notes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5" d="100"/>
          <a:sy n="75" d="100"/>
        </p:scale>
        <p:origin x="-468" y="8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123\Desktop\&#1050;&#1085;&#1080;&#1075;&#1072;1-&#1086;&#1073;&#1088;&#1072;&#1097;&#1077;&#1085;&#1080;&#1103;%202014%20&#1075;&#1086;&#1076;%201.1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123\Desktop\&#1050;&#1085;&#1080;&#1075;&#1072;1-&#1086;&#1073;&#1088;&#1072;&#1097;&#1077;&#1085;&#1080;&#1103;%202014%20&#1075;&#1086;&#1076;%201.1.xlsx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123\Desktop\&#1050;&#1085;&#1080;&#1075;&#1072;1-&#1086;&#1073;&#1088;&#1072;&#1097;&#1077;&#1085;&#1080;&#1103;%202014%20&#1075;&#1086;&#1076;%201.1.xlsx" TargetMode="External"/><Relationship Id="rId1" Type="http://schemas.openxmlformats.org/officeDocument/2006/relationships/themeOverride" Target="../theme/themeOverride1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123\Desktop\&#1050;&#1085;&#1080;&#1075;&#1072;1-&#1086;&#1073;&#1088;&#1072;&#1097;&#1077;&#1085;&#1080;&#1103;%202014%20&#1075;&#1086;&#1076;%201.1.xlsx" TargetMode="External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bar"/>
        <c:grouping val="clustered"/>
        <c:ser>
          <c:idx val="0"/>
          <c:order val="0"/>
          <c:tx>
            <c:strRef>
              <c:f>Лист1!$F$3</c:f>
              <c:strCache>
                <c:ptCount val="1"/>
                <c:pt idx="0">
                  <c:v>2016</c:v>
                </c:pt>
              </c:strCache>
            </c:strRef>
          </c:tx>
          <c:spPr>
            <a:solidFill>
              <a:srgbClr val="FFFF00"/>
            </a:solidFill>
          </c:spPr>
          <c:cat>
            <c:strRef>
              <c:f>Лист1!$E$4:$E$15</c:f>
              <c:strCache>
                <c:ptCount val="12"/>
                <c:pt idx="0">
                  <c:v>Алеутский район</c:v>
                </c:pt>
                <c:pt idx="1">
                  <c:v>Быстринский район</c:v>
                </c:pt>
                <c:pt idx="2">
                  <c:v>Вилючинский городской округ</c:v>
                </c:pt>
                <c:pt idx="3">
                  <c:v>Елизовский район</c:v>
                </c:pt>
                <c:pt idx="4">
                  <c:v>Мильковский район</c:v>
                </c:pt>
                <c:pt idx="5">
                  <c:v>Петропавловск-Камчатский городской округ</c:v>
                </c:pt>
                <c:pt idx="6">
                  <c:v>Усть-Большерецкий район</c:v>
                </c:pt>
                <c:pt idx="7">
                  <c:v>Усть-Камчатский район</c:v>
                </c:pt>
                <c:pt idx="8">
                  <c:v>Пенжинский  район</c:v>
                </c:pt>
                <c:pt idx="9">
                  <c:v>Карагинский район</c:v>
                </c:pt>
                <c:pt idx="10">
                  <c:v>Тигильский район</c:v>
                </c:pt>
                <c:pt idx="11">
                  <c:v>За пределами Камчатского края</c:v>
                </c:pt>
              </c:strCache>
            </c:strRef>
          </c:cat>
          <c:val>
            <c:numRef>
              <c:f>Лист1!$F$4:$F$15</c:f>
              <c:numCache>
                <c:formatCode>General</c:formatCode>
                <c:ptCount val="12"/>
                <c:pt idx="0">
                  <c:v>3.1</c:v>
                </c:pt>
                <c:pt idx="1">
                  <c:v>3.1</c:v>
                </c:pt>
                <c:pt idx="2">
                  <c:v>0</c:v>
                </c:pt>
                <c:pt idx="3">
                  <c:v>40.6</c:v>
                </c:pt>
                <c:pt idx="4">
                  <c:v>0</c:v>
                </c:pt>
                <c:pt idx="5">
                  <c:v>40.6</c:v>
                </c:pt>
                <c:pt idx="6">
                  <c:v>0</c:v>
                </c:pt>
                <c:pt idx="7">
                  <c:v>6.3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6.3</c:v>
                </c:pt>
              </c:numCache>
            </c:numRef>
          </c:val>
        </c:ser>
        <c:ser>
          <c:idx val="1"/>
          <c:order val="1"/>
          <c:tx>
            <c:strRef>
              <c:f>Лист1!$G$3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rgbClr val="FF0000"/>
            </a:solidFill>
          </c:spPr>
          <c:cat>
            <c:strRef>
              <c:f>Лист1!$E$4:$E$15</c:f>
              <c:strCache>
                <c:ptCount val="12"/>
                <c:pt idx="0">
                  <c:v>Алеутский район</c:v>
                </c:pt>
                <c:pt idx="1">
                  <c:v>Быстринский район</c:v>
                </c:pt>
                <c:pt idx="2">
                  <c:v>Вилючинский городской округ</c:v>
                </c:pt>
                <c:pt idx="3">
                  <c:v>Елизовский район</c:v>
                </c:pt>
                <c:pt idx="4">
                  <c:v>Мильковский район</c:v>
                </c:pt>
                <c:pt idx="5">
                  <c:v>Петропавловск-Камчатский городской округ</c:v>
                </c:pt>
                <c:pt idx="6">
                  <c:v>Усть-Большерецкий район</c:v>
                </c:pt>
                <c:pt idx="7">
                  <c:v>Усть-Камчатский район</c:v>
                </c:pt>
                <c:pt idx="8">
                  <c:v>Пенжинский  район</c:v>
                </c:pt>
                <c:pt idx="9">
                  <c:v>Карагинский район</c:v>
                </c:pt>
                <c:pt idx="10">
                  <c:v>Тигильский район</c:v>
                </c:pt>
                <c:pt idx="11">
                  <c:v>За пределами Камчатского края</c:v>
                </c:pt>
              </c:strCache>
            </c:strRef>
          </c:cat>
          <c:val>
            <c:numRef>
              <c:f>Лист1!$G$4:$G$15</c:f>
              <c:numCache>
                <c:formatCode>General</c:formatCode>
                <c:ptCount val="12"/>
                <c:pt idx="0">
                  <c:v>0</c:v>
                </c:pt>
                <c:pt idx="1">
                  <c:v>15.6</c:v>
                </c:pt>
                <c:pt idx="2">
                  <c:v>0</c:v>
                </c:pt>
                <c:pt idx="3">
                  <c:v>0</c:v>
                </c:pt>
                <c:pt idx="4">
                  <c:v>3.8</c:v>
                </c:pt>
                <c:pt idx="5">
                  <c:v>50</c:v>
                </c:pt>
                <c:pt idx="6">
                  <c:v>3.8</c:v>
                </c:pt>
                <c:pt idx="7">
                  <c:v>0</c:v>
                </c:pt>
                <c:pt idx="8">
                  <c:v>0</c:v>
                </c:pt>
                <c:pt idx="9">
                  <c:v>3.8</c:v>
                </c:pt>
                <c:pt idx="10">
                  <c:v>3.8</c:v>
                </c:pt>
                <c:pt idx="11">
                  <c:v>19.2</c:v>
                </c:pt>
              </c:numCache>
            </c:numRef>
          </c:val>
        </c:ser>
        <c:axId val="63632512"/>
        <c:axId val="63634048"/>
      </c:barChart>
      <c:catAx>
        <c:axId val="63632512"/>
        <c:scaling>
          <c:orientation val="maxMin"/>
        </c:scaling>
        <c:axPos val="l"/>
        <c:numFmt formatCode="#&quot; &quot;?/?" sourceLinked="0"/>
        <c:tickLblPos val="nextTo"/>
        <c:crossAx val="63634048"/>
        <c:crosses val="autoZero"/>
        <c:lblAlgn val="ctr"/>
        <c:lblOffset val="100"/>
      </c:catAx>
      <c:valAx>
        <c:axId val="63634048"/>
        <c:scaling>
          <c:orientation val="minMax"/>
        </c:scaling>
        <c:axPos val="b"/>
        <c:majorGridlines/>
        <c:numFmt formatCode="General" sourceLinked="1"/>
        <c:tickLblPos val="nextTo"/>
        <c:crossAx val="63632512"/>
        <c:crosses val="max"/>
        <c:crossBetween val="between"/>
      </c:valAx>
      <c:spPr>
        <a:solidFill>
          <a:srgbClr val="0000FF"/>
        </a:solidFill>
        <a:effectLst>
          <a:outerShdw dist="50800" sx="1000" sy="1000" algn="ctr" rotWithShape="0">
            <a:srgbClr val="000000"/>
          </a:outerShdw>
        </a:effectLst>
      </c:spPr>
    </c:plotArea>
    <c:legend>
      <c:legendPos val="r"/>
      <c:layout/>
    </c:legend>
    <c:plotVisOnly val="1"/>
    <c:dispBlanksAs val="gap"/>
  </c:chart>
  <c:spPr>
    <a:solidFill>
      <a:srgbClr val="000099"/>
    </a:solidFill>
  </c:spPr>
  <c:txPr>
    <a:bodyPr/>
    <a:lstStyle/>
    <a:p>
      <a:pPr>
        <a:defRPr sz="1200" b="1">
          <a:solidFill>
            <a:schemeClr val="tx1"/>
          </a:solidFill>
        </a:defRPr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Лист1!$B$3</c:f>
              <c:strCache>
                <c:ptCount val="1"/>
                <c:pt idx="0">
                  <c:v>2016</c:v>
                </c:pt>
              </c:strCache>
            </c:strRef>
          </c:tx>
          <c:spPr>
            <a:solidFill>
              <a:srgbClr val="FFFF00"/>
            </a:solidFill>
          </c:spPr>
          <c:dLbls>
            <c:txPr>
              <a:bodyPr/>
              <a:lstStyle/>
              <a:p>
                <a:pPr>
                  <a:defRPr sz="1400" b="1">
                    <a:solidFill>
                      <a:schemeClr val="bg2"/>
                    </a:solidFill>
                  </a:defRPr>
                </a:pPr>
                <a:endParaRPr lang="ru-RU"/>
              </a:p>
            </c:txPr>
            <c:showVal val="1"/>
          </c:dLbls>
          <c:cat>
            <c:strRef>
              <c:f>Лист1!$A$4:$A$6</c:f>
              <c:strCache>
                <c:ptCount val="3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</c:strCache>
            </c:strRef>
          </c:cat>
          <c:val>
            <c:numRef>
              <c:f>Лист1!$B$4:$B$6</c:f>
              <c:numCache>
                <c:formatCode>General</c:formatCode>
                <c:ptCount val="3"/>
                <c:pt idx="0">
                  <c:v>10</c:v>
                </c:pt>
                <c:pt idx="1">
                  <c:v>13</c:v>
                </c:pt>
                <c:pt idx="2">
                  <c:v>9</c:v>
                </c:pt>
              </c:numCache>
            </c:numRef>
          </c:val>
        </c:ser>
        <c:ser>
          <c:idx val="1"/>
          <c:order val="1"/>
          <c:tx>
            <c:strRef>
              <c:f>Лист1!$C$3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rgbClr val="FF0000"/>
            </a:solidFill>
          </c:spPr>
          <c:dLbls>
            <c:txPr>
              <a:bodyPr/>
              <a:lstStyle/>
              <a:p>
                <a:pPr>
                  <a:defRPr sz="1400" b="1">
                    <a:solidFill>
                      <a:schemeClr val="tx1"/>
                    </a:solidFill>
                  </a:defRPr>
                </a:pPr>
                <a:endParaRPr lang="ru-RU"/>
              </a:p>
            </c:txPr>
            <c:showVal val="1"/>
          </c:dLbls>
          <c:cat>
            <c:strRef>
              <c:f>Лист1!$A$4:$A$6</c:f>
              <c:strCache>
                <c:ptCount val="3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</c:strCache>
            </c:strRef>
          </c:cat>
          <c:val>
            <c:numRef>
              <c:f>Лист1!$C$4:$C$6</c:f>
              <c:numCache>
                <c:formatCode>General</c:formatCode>
                <c:ptCount val="3"/>
                <c:pt idx="0">
                  <c:v>5</c:v>
                </c:pt>
                <c:pt idx="1">
                  <c:v>6</c:v>
                </c:pt>
                <c:pt idx="2">
                  <c:v>15</c:v>
                </c:pt>
              </c:numCache>
            </c:numRef>
          </c:val>
        </c:ser>
        <c:axId val="65565056"/>
        <c:axId val="65566592"/>
      </c:barChart>
      <c:catAx>
        <c:axId val="65565056"/>
        <c:scaling>
          <c:orientation val="minMax"/>
        </c:scaling>
        <c:axPos val="b"/>
        <c:tickLblPos val="nextTo"/>
        <c:txPr>
          <a:bodyPr/>
          <a:lstStyle/>
          <a:p>
            <a:pPr>
              <a:defRPr sz="1400" b="1">
                <a:solidFill>
                  <a:schemeClr val="tx1"/>
                </a:solidFill>
              </a:defRPr>
            </a:pPr>
            <a:endParaRPr lang="ru-RU"/>
          </a:p>
        </c:txPr>
        <c:crossAx val="65566592"/>
        <c:crosses val="autoZero"/>
        <c:auto val="1"/>
        <c:lblAlgn val="ctr"/>
        <c:lblOffset val="100"/>
      </c:catAx>
      <c:valAx>
        <c:axId val="65566592"/>
        <c:scaling>
          <c:orientation val="minMax"/>
        </c:scaling>
        <c:axPos val="l"/>
        <c:majorGridlines>
          <c:spPr>
            <a:ln>
              <a:solidFill>
                <a:sysClr val="windowText" lastClr="000000"/>
              </a:solidFill>
            </a:ln>
            <a:effectLst>
              <a:outerShdw dist="50800" sx="1000" sy="1000" algn="ctr" rotWithShape="0">
                <a:srgbClr val="000000">
                  <a:alpha val="0"/>
                </a:srgbClr>
              </a:outerShdw>
            </a:effectLst>
          </c:spPr>
        </c:majorGridlines>
        <c:numFmt formatCode="General" sourceLinked="1"/>
        <c:majorTickMark val="none"/>
        <c:tickLblPos val="high"/>
        <c:txPr>
          <a:bodyPr rot="0" vert="horz"/>
          <a:lstStyle/>
          <a:p>
            <a:pPr>
              <a:defRPr>
                <a:solidFill>
                  <a:schemeClr val="bg1"/>
                </a:solidFill>
              </a:defRPr>
            </a:pPr>
            <a:endParaRPr lang="ru-RU"/>
          </a:p>
        </c:txPr>
        <c:crossAx val="65565056"/>
        <c:crosses val="autoZero"/>
        <c:crossBetween val="between"/>
      </c:valAx>
      <c:spPr>
        <a:solidFill>
          <a:srgbClr val="0000FF"/>
        </a:solidFill>
      </c:spPr>
    </c:plotArea>
    <c:legend>
      <c:legendPos val="r"/>
      <c:layout/>
      <c:spPr>
        <a:solidFill>
          <a:srgbClr val="0000FF"/>
        </a:solidFill>
      </c:spPr>
      <c:txPr>
        <a:bodyPr/>
        <a:lstStyle/>
        <a:p>
          <a:pPr>
            <a:defRPr sz="1400" b="1"/>
          </a:pPr>
          <a:endParaRPr lang="ru-RU"/>
        </a:p>
      </c:txPr>
    </c:legend>
    <c:plotVisOnly val="1"/>
    <c:dispBlanksAs val="gap"/>
  </c:chart>
  <c:spPr>
    <a:solidFill>
      <a:srgbClr val="000099"/>
    </a:solidFill>
  </c:sp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lrMapOvr bg1="lt1" tx1="dk1" bg2="lt2" tx2="dk2" accent1="accent1" accent2="accent2" accent3="accent3" accent4="accent4" accent5="accent5" accent6="accent6" hlink="hlink" folHlink="folHlink"/>
  <c:chart>
    <c:view3D>
      <c:rotX val="30"/>
      <c:perspective val="30"/>
    </c:view3D>
    <c:plotArea>
      <c:layout>
        <c:manualLayout>
          <c:layoutTarget val="inner"/>
          <c:xMode val="edge"/>
          <c:yMode val="edge"/>
          <c:x val="0"/>
          <c:y val="3.8095238095238099E-2"/>
          <c:w val="0.96376811594202849"/>
          <c:h val="0.51820645496235973"/>
        </c:manualLayout>
      </c:layout>
      <c:pie3DChart>
        <c:varyColors val="1"/>
        <c:ser>
          <c:idx val="0"/>
          <c:order val="0"/>
          <c:spPr>
            <a:ln>
              <a:solidFill>
                <a:sysClr val="windowText" lastClr="000000"/>
              </a:solidFill>
            </a:ln>
          </c:spPr>
          <c:explosion val="4"/>
          <c:dPt>
            <c:idx val="0"/>
            <c:explosion val="0"/>
            <c:spPr>
              <a:solidFill>
                <a:schemeClr val="accent6">
                  <a:lumMod val="75000"/>
                </a:schemeClr>
              </a:solidFill>
              <a:ln>
                <a:solidFill>
                  <a:sysClr val="windowText" lastClr="000000"/>
                </a:solidFill>
              </a:ln>
            </c:spPr>
          </c:dPt>
          <c:dPt>
            <c:idx val="1"/>
            <c:explosion val="0"/>
            <c:spPr>
              <a:solidFill>
                <a:srgbClr val="FFFF00"/>
              </a:solidFill>
              <a:ln>
                <a:solidFill>
                  <a:sysClr val="windowText" lastClr="000000"/>
                </a:solidFill>
              </a:ln>
            </c:spPr>
          </c:dPt>
          <c:dPt>
            <c:idx val="2"/>
            <c:explosion val="0"/>
            <c:spPr>
              <a:solidFill>
                <a:srgbClr val="00FF00"/>
              </a:solidFill>
              <a:ln>
                <a:solidFill>
                  <a:sysClr val="windowText" lastClr="000000"/>
                </a:solidFill>
              </a:ln>
            </c:spPr>
          </c:dPt>
          <c:dPt>
            <c:idx val="3"/>
            <c:explosion val="0"/>
            <c:spPr>
              <a:solidFill>
                <a:srgbClr val="FF0000"/>
              </a:solidFill>
              <a:ln>
                <a:solidFill>
                  <a:sysClr val="windowText" lastClr="000000"/>
                </a:solidFill>
              </a:ln>
            </c:spPr>
          </c:dPt>
          <c:dPt>
            <c:idx val="4"/>
            <c:explosion val="0"/>
            <c:spPr>
              <a:solidFill>
                <a:schemeClr val="tx2">
                  <a:lumMod val="75000"/>
                </a:schemeClr>
              </a:solidFill>
              <a:ln>
                <a:solidFill>
                  <a:sysClr val="windowText" lastClr="000000"/>
                </a:solidFill>
              </a:ln>
            </c:spPr>
          </c:dPt>
          <c:dPt>
            <c:idx val="5"/>
            <c:explosion val="0"/>
            <c:spPr>
              <a:solidFill>
                <a:schemeClr val="accent5">
                  <a:lumMod val="40000"/>
                  <a:lumOff val="60000"/>
                </a:schemeClr>
              </a:solidFill>
              <a:ln>
                <a:solidFill>
                  <a:sysClr val="windowText" lastClr="000000"/>
                </a:solidFill>
              </a:ln>
            </c:spPr>
          </c:dPt>
          <c:dPt>
            <c:idx val="6"/>
            <c:explosion val="0"/>
            <c:spPr>
              <a:solidFill>
                <a:srgbClr val="00FFCC"/>
              </a:solidFill>
              <a:ln>
                <a:solidFill>
                  <a:sysClr val="windowText" lastClr="000000"/>
                </a:solidFill>
              </a:ln>
            </c:spPr>
          </c:dPt>
          <c:dPt>
            <c:idx val="7"/>
            <c:explosion val="0"/>
            <c:spPr>
              <a:solidFill>
                <a:schemeClr val="accent6">
                  <a:lumMod val="50000"/>
                </a:schemeClr>
              </a:solidFill>
              <a:ln>
                <a:solidFill>
                  <a:sysClr val="windowText" lastClr="000000"/>
                </a:solidFill>
              </a:ln>
            </c:spPr>
          </c:dPt>
          <c:cat>
            <c:strRef>
              <c:f>Лист1!$L$3:$L$10</c:f>
              <c:strCache>
                <c:ptCount val="8"/>
                <c:pt idx="0">
                  <c:v>Вопросы создания, преобразования объектов особо охраняемых природных территорий</c:v>
                </c:pt>
                <c:pt idx="1">
                  <c:v>Использование минерально-сырьевых ресурсов</c:v>
                </c:pt>
                <c:pt idx="2">
                  <c:v>Вопросы охраны окружающей среды</c:v>
                </c:pt>
                <c:pt idx="3">
                  <c:v>Вопросы экологии</c:v>
                </c:pt>
                <c:pt idx="4">
                  <c:v>Вопросы использования и охраны водных объектов</c:v>
                </c:pt>
                <c:pt idx="5">
                  <c:v>Вопросы трудоустройства</c:v>
                </c:pt>
                <c:pt idx="6">
                  <c:v>Вопросы загрязнения атмосферного водуха</c:v>
                </c:pt>
                <c:pt idx="7">
                  <c:v>Другие вопросы</c:v>
                </c:pt>
              </c:strCache>
            </c:strRef>
          </c:cat>
          <c:val>
            <c:numRef>
              <c:f>Лист1!$M$3:$M$10</c:f>
              <c:numCache>
                <c:formatCode>General</c:formatCode>
                <c:ptCount val="8"/>
                <c:pt idx="0">
                  <c:v>3.8</c:v>
                </c:pt>
                <c:pt idx="1">
                  <c:v>23.2</c:v>
                </c:pt>
                <c:pt idx="2">
                  <c:v>19.2</c:v>
                </c:pt>
                <c:pt idx="3">
                  <c:v>11.5</c:v>
                </c:pt>
                <c:pt idx="4">
                  <c:v>7.7</c:v>
                </c:pt>
                <c:pt idx="5">
                  <c:v>7.7</c:v>
                </c:pt>
                <c:pt idx="6">
                  <c:v>7.7</c:v>
                </c:pt>
                <c:pt idx="7">
                  <c:v>19.2</c:v>
                </c:pt>
              </c:numCache>
            </c:numRef>
          </c:val>
        </c:ser>
      </c:pie3DChart>
    </c:plotArea>
    <c:legend>
      <c:legendPos val="b"/>
      <c:layout>
        <c:manualLayout>
          <c:xMode val="edge"/>
          <c:yMode val="edge"/>
          <c:x val="0.11284919548099966"/>
          <c:y val="0.58853612529202914"/>
          <c:w val="0.73806972498002954"/>
          <c:h val="0.35578621903031371"/>
        </c:manualLayout>
      </c:layout>
      <c:spPr>
        <a:solidFill>
          <a:schemeClr val="tx2">
            <a:lumMod val="60000"/>
            <a:lumOff val="40000"/>
          </a:schemeClr>
        </a:solidFill>
      </c:spPr>
      <c:txPr>
        <a:bodyPr/>
        <a:lstStyle/>
        <a:p>
          <a:pPr>
            <a:defRPr sz="1100" b="1"/>
          </a:pPr>
          <a:endParaRPr lang="ru-RU"/>
        </a:p>
      </c:txPr>
    </c:legend>
    <c:plotVisOnly val="1"/>
    <c:dispBlanksAs val="zero"/>
  </c:chart>
  <c:spPr>
    <a:solidFill>
      <a:srgbClr val="0000FF"/>
    </a:solidFill>
  </c:spPr>
  <c:externalData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lrMapOvr bg1="lt1" tx1="dk1" bg2="lt2" tx2="dk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6.838254593175852E-2"/>
          <c:y val="5.3240740740740741E-2"/>
          <c:w val="0.53055555555555567"/>
          <c:h val="0.8842592592592593"/>
        </c:manualLayout>
      </c:layout>
      <c:pieChart>
        <c:varyColors val="1"/>
        <c:ser>
          <c:idx val="0"/>
          <c:order val="0"/>
          <c:spPr>
            <a:solidFill>
              <a:srgbClr val="FF0000"/>
            </a:solidFill>
            <a:ln>
              <a:solidFill>
                <a:sysClr val="windowText" lastClr="000000"/>
              </a:solidFill>
            </a:ln>
          </c:spPr>
          <c:dPt>
            <c:idx val="0"/>
            <c:spPr>
              <a:solidFill>
                <a:srgbClr val="00FF00"/>
              </a:solidFill>
              <a:ln>
                <a:solidFill>
                  <a:sysClr val="windowText" lastClr="000000"/>
                </a:solidFill>
              </a:ln>
            </c:spPr>
          </c:dPt>
          <c:dPt>
            <c:idx val="1"/>
            <c:spPr>
              <a:solidFill>
                <a:srgbClr val="FFFF00"/>
              </a:solidFill>
              <a:ln>
                <a:solidFill>
                  <a:sysClr val="windowText" lastClr="000000"/>
                </a:solidFill>
              </a:ln>
            </c:spPr>
          </c:dPt>
          <c:dLbls>
            <c:txPr>
              <a:bodyPr/>
              <a:lstStyle/>
              <a:p>
                <a:pPr>
                  <a:defRPr sz="1400" b="1">
                    <a:solidFill>
                      <a:sysClr val="windowText" lastClr="000000"/>
                    </a:solidFill>
                  </a:defRPr>
                </a:pPr>
                <a:endParaRPr lang="ru-RU"/>
              </a:p>
            </c:txPr>
            <c:showVal val="1"/>
            <c:showLeaderLines val="1"/>
          </c:dLbls>
          <c:cat>
            <c:strRef>
              <c:f>Лист1!$I$3:$I$5</c:f>
              <c:strCache>
                <c:ptCount val="3"/>
                <c:pt idx="0">
                  <c:v>Даны разъяснения</c:v>
                </c:pt>
                <c:pt idx="1">
                  <c:v>Направлено по подведомственности</c:v>
                </c:pt>
                <c:pt idx="2">
                  <c:v>Находятся на рассмотрении</c:v>
                </c:pt>
              </c:strCache>
            </c:strRef>
          </c:cat>
          <c:val>
            <c:numRef>
              <c:f>Лист1!$J$3:$J$5</c:f>
              <c:numCache>
                <c:formatCode>General</c:formatCode>
                <c:ptCount val="3"/>
                <c:pt idx="0">
                  <c:v>61.5</c:v>
                </c:pt>
                <c:pt idx="1">
                  <c:v>30.8</c:v>
                </c:pt>
                <c:pt idx="2">
                  <c:v>7.7000000000000028</c:v>
                </c:pt>
              </c:numCache>
            </c:numRef>
          </c:val>
        </c:ser>
        <c:firstSliceAng val="0"/>
      </c:pieChart>
    </c:plotArea>
    <c:legend>
      <c:legendPos val="r"/>
      <c:layout/>
      <c:spPr>
        <a:solidFill>
          <a:schemeClr val="tx2">
            <a:lumMod val="40000"/>
            <a:lumOff val="60000"/>
          </a:schemeClr>
        </a:solidFill>
        <a:ln>
          <a:solidFill>
            <a:sysClr val="windowText" lastClr="000000"/>
          </a:solidFill>
        </a:ln>
      </c:spPr>
      <c:txPr>
        <a:bodyPr/>
        <a:lstStyle/>
        <a:p>
          <a:pPr>
            <a:defRPr sz="1200"/>
          </a:pPr>
          <a:endParaRPr lang="ru-RU"/>
        </a:p>
      </c:txPr>
    </c:legend>
    <c:plotVisOnly val="1"/>
    <c:dispBlanksAs val="zero"/>
  </c:chart>
  <c:spPr>
    <a:solidFill>
      <a:srgbClr val="0000FF"/>
    </a:solidFill>
  </c:spPr>
  <c:externalData r:id="rId2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>
                <a:latin typeface="Arial" charset="0"/>
              </a:defRPr>
            </a:lvl1pPr>
          </a:lstStyle>
          <a:p>
            <a:fld id="{A85ECB50-E225-4855-BC87-A1E98CE8828D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5972998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211C4B3-1B80-402D-ABA4-C5C8CA1B8374}" type="slidenum">
              <a:rPr lang="ru-RU"/>
              <a:pPr/>
              <a:t>1</a:t>
            </a:fld>
            <a:endParaRPr lang="ru-RU"/>
          </a:p>
        </p:txBody>
      </p:sp>
      <p:sp>
        <p:nvSpPr>
          <p:cNvPr id="4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5D1590B-2D8C-4C33-BDE0-405EFE4DA817}" type="slidenum">
              <a:rPr lang="ru-RU"/>
              <a:pPr/>
              <a:t>2</a:t>
            </a:fld>
            <a:endParaRPr lang="ru-RU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08D1370-76D5-48BD-A640-E23F729A357F}" type="slidenum">
              <a:rPr lang="ru-RU"/>
              <a:pPr/>
              <a:t>3</a:t>
            </a:fld>
            <a:endParaRPr lang="ru-RU"/>
          </a:p>
        </p:txBody>
      </p:sp>
      <p:sp>
        <p:nvSpPr>
          <p:cNvPr id="95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B4A3382-A4EF-4BED-A298-BAEAE461A14C}" type="slidenum">
              <a:rPr lang="ru-RU"/>
              <a:pPr/>
              <a:t>4</a:t>
            </a:fld>
            <a:endParaRPr lang="ru-RU"/>
          </a:p>
        </p:txBody>
      </p:sp>
      <p:sp>
        <p:nvSpPr>
          <p:cNvPr id="1167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D628104-F2AC-43C5-AF28-B2390DA1C9C4}" type="slidenum">
              <a:rPr lang="ru-RU"/>
              <a:pPr/>
              <a:t>5</a:t>
            </a:fld>
            <a:endParaRPr lang="ru-RU"/>
          </a:p>
        </p:txBody>
      </p:sp>
      <p:sp>
        <p:nvSpPr>
          <p:cNvPr id="1198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4C2BAAE-EB88-465A-A3F2-4F214CC55412}" type="slidenum">
              <a:rPr lang="ru-RU"/>
              <a:pPr/>
              <a:t>6</a:t>
            </a:fld>
            <a:endParaRPr lang="ru-RU"/>
          </a:p>
        </p:txBody>
      </p:sp>
      <p:sp>
        <p:nvSpPr>
          <p:cNvPr id="1310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1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33CA508-EC74-42AF-93C1-175BB53DE11D}" type="slidenum">
              <a:rPr lang="ru-RU"/>
              <a:pPr/>
              <a:t>7</a:t>
            </a:fld>
            <a:endParaRPr lang="ru-RU"/>
          </a:p>
        </p:txBody>
      </p:sp>
      <p:sp>
        <p:nvSpPr>
          <p:cNvPr id="133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7522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107523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107524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7525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7526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7527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7528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07529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7530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07531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07532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07533" name="Rectangle 13"/>
          <p:cNvSpPr>
            <a:spLocks noGrp="1" noChangeArrowheads="1"/>
          </p:cNvSpPr>
          <p:nvPr>
            <p:ph type="dt" sz="quarter" idx="2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07534" name="Rectangle 14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07535" name="Rectangle 1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418A9CD3-5267-4D91-A41C-C6D87FA6BE4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B6AC95D-3779-411C-B008-E42E84E4BA86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15569B4-3F88-48F6-93AF-A65052BD7D3F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2642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112643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112644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2645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2646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2647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2648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12649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2650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12651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12652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12653" name="Rectangle 13"/>
          <p:cNvSpPr>
            <a:spLocks noGrp="1" noChangeArrowheads="1"/>
          </p:cNvSpPr>
          <p:nvPr>
            <p:ph type="dt" sz="quarter" idx="2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12654" name="Rectangle 14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12655" name="Rectangle 1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477FA184-EC0A-4EE1-8250-B5CB6F91434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F96A364-2ADD-4C12-97EF-53BA8A698712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9C4FCE3-1341-49C8-B493-6AE596CF9125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52CDB47-ED7F-4362-AF32-71163FF7C86D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BA19DD2-6569-4D89-9F6A-16301DD69A8E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6CC09ED-AF26-427B-B9E4-38E889BBE894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CD0CE7C-9CAC-46A7-8AB5-12F37FE50605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2BE470E-CFE3-49E2-9D06-A61044D416C9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8764FB3-11AF-486F-A7E3-64D15BFF223A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0F5B6D7-809F-49F1-BE13-7D810191D227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BE71F8F-276C-4D5A-833F-35A8FFA7BD99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6A475EA-D84A-466A-A0F7-50E67B93099A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997075"/>
            <a:ext cx="7772400" cy="1431925"/>
          </a:xfrm>
        </p:spPr>
        <p:txBody>
          <a:bodyPr anchor="b" anchorCtr="1"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36196" name="Freeform 4"/>
          <p:cNvSpPr>
            <a:spLocks/>
          </p:cNvSpPr>
          <p:nvPr/>
        </p:nvSpPr>
        <p:spPr bwMode="auto">
          <a:xfrm>
            <a:off x="285750" y="2803525"/>
            <a:ext cx="1588" cy="3035300"/>
          </a:xfrm>
          <a:custGeom>
            <a:avLst/>
            <a:gdLst>
              <a:gd name="T0" fmla="*/ 0 h 1912"/>
              <a:gd name="T1" fmla="*/ 6 h 1912"/>
              <a:gd name="T2" fmla="*/ 6 h 1912"/>
              <a:gd name="T3" fmla="*/ 60 h 1912"/>
              <a:gd name="T4" fmla="*/ 1912 h 1912"/>
              <a:gd name="T5" fmla="*/ 1912 h 1912"/>
              <a:gd name="T6" fmla="*/ 0 h 1912"/>
              <a:gd name="T7" fmla="*/ 0 h 1912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  <a:cxn ang="0">
                <a:pos x="0" y="T3"/>
              </a:cxn>
              <a:cxn ang="0">
                <a:pos x="0" y="T4"/>
              </a:cxn>
              <a:cxn ang="0">
                <a:pos x="0" y="T5"/>
              </a:cxn>
              <a:cxn ang="0">
                <a:pos x="0" y="T6"/>
              </a:cxn>
              <a:cxn ang="0">
                <a:pos x="0" y="T7"/>
              </a:cxn>
            </a:cxnLst>
            <a:rect l="0" t="0" r="r" b="b"/>
            <a:pathLst>
              <a:path h="1912">
                <a:moveTo>
                  <a:pt x="0" y="0"/>
                </a:moveTo>
                <a:lnTo>
                  <a:pt x="0" y="6"/>
                </a:lnTo>
                <a:lnTo>
                  <a:pt x="0" y="6"/>
                </a:lnTo>
                <a:lnTo>
                  <a:pt x="0" y="60"/>
                </a:lnTo>
                <a:lnTo>
                  <a:pt x="0" y="1912"/>
                </a:lnTo>
                <a:lnTo>
                  <a:pt x="0" y="191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6BBA27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3619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4F032246-4AD8-47B3-AAF2-8C9569158434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136199" name="Rectangle 7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1B371F-630B-4DDD-B2AB-29FB43C499B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451176-23E2-4BFB-9CA4-48EA42C41E4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E7C2E5-DAE5-4C9E-B061-10713E08E53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B8F742-4C96-4C82-BF70-A4604058AD3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5E27DC-A4B9-40BD-A099-B7840C22F0C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FC5A99-9959-4891-9D37-81F5DE4B993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C207425-007E-46E9-9E03-5FE892042933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4BFD96-A9F5-499B-B600-8EA7E79CCC6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379C75-4F4E-4713-A05A-20EAFF4E067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D5A2AF-2650-49F6-BED6-14B56E72520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92100"/>
            <a:ext cx="2057400" cy="57277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92100"/>
            <a:ext cx="6019800" cy="57277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A929DC-5BB0-4C39-B97B-03D1B852653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8A0F49F-B653-4BC0-9BD2-8227C1656A72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52E672D-DC7E-4FCF-9FD1-06202DCCFF84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B20960E-7B2E-4BAB-ABBE-AC8EEA7B36A5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262AB6E-1AAC-4C58-93D9-5FC111BB0F80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B5584D0-1FBA-439E-A86A-93604B7DED11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5B410A4-8D14-4237-A18D-9C9E4386E623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>
                <a:latin typeface="Arial" charset="0"/>
              </a:defRPr>
            </a:lvl1pPr>
          </a:lstStyle>
          <a:p>
            <a:fld id="{40C568D0-8440-4D7A-8BF3-9A6FBE36DB56}" type="slidenum">
              <a:rPr lang="ru-RU"/>
              <a:pPr/>
              <a:t>‹#›</a:t>
            </a:fld>
            <a:endParaRPr lang="ru-RU"/>
          </a:p>
        </p:txBody>
      </p:sp>
      <p:grpSp>
        <p:nvGrpSpPr>
          <p:cNvPr id="106500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106501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106502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6503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6504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6505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6506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06507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6508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06509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6510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106511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20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>
                <a:latin typeface="Arial" charset="0"/>
              </a:defRPr>
            </a:lvl1pPr>
          </a:lstStyle>
          <a:p>
            <a:fld id="{A394647F-F4A3-42F6-A0F6-305818E545DC}" type="slidenum">
              <a:rPr lang="ru-RU"/>
              <a:pPr/>
              <a:t>‹#›</a:t>
            </a:fld>
            <a:endParaRPr lang="ru-RU"/>
          </a:p>
        </p:txBody>
      </p:sp>
      <p:grpSp>
        <p:nvGrpSpPr>
          <p:cNvPr id="111620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111621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111622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1623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1624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1625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1626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11627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1628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11629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11630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111631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22" r:id="rId1"/>
    <p:sldLayoutId id="2147483735" r:id="rId2"/>
    <p:sldLayoutId id="2147483736" r:id="rId3"/>
    <p:sldLayoutId id="2147483737" r:id="rId4"/>
    <p:sldLayoutId id="2147483738" r:id="rId5"/>
    <p:sldLayoutId id="2147483739" r:id="rId6"/>
    <p:sldLayoutId id="2147483740" r:id="rId7"/>
    <p:sldLayoutId id="2147483741" r:id="rId8"/>
    <p:sldLayoutId id="2147483742" r:id="rId9"/>
    <p:sldLayoutId id="2147483743" r:id="rId10"/>
    <p:sldLayoutId id="2147483744" r:id="rId11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92100"/>
            <a:ext cx="82296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050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3517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13517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13517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fld id="{64712290-1C19-47FD-BADB-A4126F353186}" type="slidenum">
              <a:rPr lang="ru-RU"/>
              <a:pPr/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24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Tahoma" pitchFamily="34" charset="0"/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Tahoma" pitchFamily="34" charset="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1989138"/>
            <a:ext cx="7772400" cy="2519362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ru-RU" sz="2800" b="1" dirty="0">
                <a:solidFill>
                  <a:schemeClr val="bg2"/>
                </a:solidFill>
              </a:rPr>
              <a:t>Информационно-статистический</a:t>
            </a:r>
            <a:r>
              <a:rPr lang="ru-RU" sz="2000" b="1" dirty="0">
                <a:solidFill>
                  <a:schemeClr val="bg2"/>
                </a:solidFill>
              </a:rPr>
              <a:t>  </a:t>
            </a:r>
            <a:r>
              <a:rPr lang="ru-RU" sz="2800" b="1" dirty="0">
                <a:solidFill>
                  <a:schemeClr val="bg2"/>
                </a:solidFill>
              </a:rPr>
              <a:t>обзор  коллективных  и индивидуальных  обращений  граждан </a:t>
            </a:r>
            <a:br>
              <a:rPr lang="ru-RU" sz="2800" b="1" dirty="0">
                <a:solidFill>
                  <a:schemeClr val="bg2"/>
                </a:solidFill>
              </a:rPr>
            </a:br>
            <a:r>
              <a:rPr lang="ru-RU" sz="2800" b="1" dirty="0">
                <a:solidFill>
                  <a:schemeClr val="bg2"/>
                </a:solidFill>
              </a:rPr>
              <a:t>за  </a:t>
            </a:r>
            <a:r>
              <a:rPr lang="ru-RU" sz="2800" b="1" dirty="0" smtClean="0">
                <a:solidFill>
                  <a:schemeClr val="bg2"/>
                </a:solidFill>
              </a:rPr>
              <a:t>1 квартал 2017 года</a:t>
            </a:r>
            <a:endParaRPr lang="ru-RU" sz="2800" b="1" dirty="0">
              <a:solidFill>
                <a:schemeClr val="bg2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550" y="4437063"/>
            <a:ext cx="7200900" cy="1512887"/>
          </a:xfrm>
        </p:spPr>
        <p:txBody>
          <a:bodyPr/>
          <a:lstStyle/>
          <a:p>
            <a:pPr>
              <a:lnSpc>
                <a:spcPct val="80000"/>
              </a:lnSpc>
            </a:pPr>
            <a:endParaRPr lang="ru-RU" sz="2800" dirty="0"/>
          </a:p>
          <a:p>
            <a:pPr>
              <a:lnSpc>
                <a:spcPct val="80000"/>
              </a:lnSpc>
            </a:pPr>
            <a:endParaRPr lang="ru-RU" sz="2800" dirty="0"/>
          </a:p>
          <a:p>
            <a:pPr>
              <a:lnSpc>
                <a:spcPct val="80000"/>
              </a:lnSpc>
            </a:pPr>
            <a:r>
              <a:rPr lang="ru-RU" sz="2000" b="1" dirty="0"/>
              <a:t>Министерство природных ресурсов и экологии Камчатского края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9" name="Rectangle 9"/>
          <p:cNvSpPr>
            <a:spLocks noGrp="1" noRot="1" noChangeArrowheads="1"/>
          </p:cNvSpPr>
          <p:nvPr>
            <p:ph type="title"/>
          </p:nvPr>
        </p:nvSpPr>
        <p:spPr>
          <a:xfrm>
            <a:off x="395288" y="765175"/>
            <a:ext cx="8229600" cy="1143000"/>
          </a:xfrm>
        </p:spPr>
        <p:txBody>
          <a:bodyPr/>
          <a:lstStyle/>
          <a:p>
            <a:r>
              <a:rPr lang="ru-RU" sz="2000"/>
              <a:t>И Н Ф О Р М А Ц И Я  </a:t>
            </a:r>
            <a:br>
              <a:rPr lang="ru-RU" sz="2000"/>
            </a:br>
            <a:r>
              <a:rPr lang="ru-RU" sz="2000" b="0"/>
              <a:t>о  работе  с  коллективными  и  индивидуальными обращениями  граждан, поступившими  в  адрес  Министерства  природных  ресурсов  и  экологии  Камчатского  края</a:t>
            </a:r>
          </a:p>
        </p:txBody>
      </p:sp>
      <p:sp>
        <p:nvSpPr>
          <p:cNvPr id="5132" name="Rectangle 12"/>
          <p:cNvSpPr>
            <a:spLocks noGrp="1" noChangeArrowheads="1"/>
          </p:cNvSpPr>
          <p:nvPr>
            <p:ph type="body" idx="1"/>
          </p:nvPr>
        </p:nvSpPr>
        <p:spPr>
          <a:xfrm>
            <a:off x="468313" y="2565400"/>
            <a:ext cx="8424862" cy="3589338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ru-RU" sz="2000" b="1" dirty="0" smtClean="0">
                <a:solidFill>
                  <a:schemeClr val="hlink"/>
                </a:solidFill>
                <a:latin typeface="Arial" charset="0"/>
              </a:rPr>
              <a:t>В 1 квартале 2017 года </a:t>
            </a:r>
            <a:r>
              <a:rPr lang="ru-RU" sz="2000" b="1" dirty="0">
                <a:solidFill>
                  <a:schemeClr val="hlink"/>
                </a:solidFill>
                <a:latin typeface="Arial" charset="0"/>
              </a:rPr>
              <a:t>поступило </a:t>
            </a:r>
            <a:r>
              <a:rPr lang="ru-RU" sz="2000" b="1" dirty="0" smtClean="0">
                <a:solidFill>
                  <a:schemeClr val="hlink"/>
                </a:solidFill>
                <a:latin typeface="Arial" charset="0"/>
              </a:rPr>
              <a:t>26 обращений </a:t>
            </a:r>
            <a:r>
              <a:rPr lang="ru-RU" sz="2000" b="1" dirty="0">
                <a:solidFill>
                  <a:schemeClr val="hlink"/>
                </a:solidFill>
                <a:latin typeface="Arial" charset="0"/>
              </a:rPr>
              <a:t>граждан</a:t>
            </a:r>
            <a:r>
              <a:rPr lang="ru-RU" sz="2000" dirty="0">
                <a:solidFill>
                  <a:schemeClr val="hlink"/>
                </a:solidFill>
                <a:latin typeface="Arial" charset="0"/>
              </a:rPr>
              <a:t>.</a:t>
            </a:r>
            <a:r>
              <a:rPr lang="ru-RU" sz="2000" dirty="0">
                <a:latin typeface="Arial" charset="0"/>
              </a:rPr>
              <a:t> В сравнении с </a:t>
            </a:r>
            <a:r>
              <a:rPr lang="ru-RU" sz="2000" dirty="0" smtClean="0">
                <a:latin typeface="Arial" charset="0"/>
              </a:rPr>
              <a:t>аналогичным периодом 2016 года общее </a:t>
            </a:r>
            <a:r>
              <a:rPr lang="ru-RU" sz="2000" dirty="0">
                <a:latin typeface="Arial" charset="0"/>
              </a:rPr>
              <a:t>количество обращений </a:t>
            </a:r>
            <a:r>
              <a:rPr lang="ru-RU" sz="2000" dirty="0" smtClean="0">
                <a:latin typeface="Arial" charset="0"/>
              </a:rPr>
              <a:t>уменьшилось </a:t>
            </a:r>
            <a:r>
              <a:rPr lang="ru-RU" sz="2000" b="1" dirty="0" smtClean="0">
                <a:solidFill>
                  <a:schemeClr val="hlink"/>
                </a:solidFill>
                <a:latin typeface="Arial" charset="0"/>
              </a:rPr>
              <a:t>на 18,75%</a:t>
            </a:r>
            <a:r>
              <a:rPr lang="ru-RU" sz="2000" b="1" dirty="0" smtClean="0">
                <a:latin typeface="Arial" charset="0"/>
              </a:rPr>
              <a:t> </a:t>
            </a:r>
            <a:r>
              <a:rPr lang="ru-RU" sz="2000" dirty="0" smtClean="0">
                <a:latin typeface="Arial" charset="0"/>
              </a:rPr>
              <a:t>(в 1 квартале 2016 года </a:t>
            </a:r>
            <a:r>
              <a:rPr lang="ru-RU" sz="2000" dirty="0">
                <a:latin typeface="Arial" charset="0"/>
              </a:rPr>
              <a:t>поступило </a:t>
            </a:r>
            <a:r>
              <a:rPr lang="ru-RU" sz="2000" dirty="0" smtClean="0">
                <a:solidFill>
                  <a:schemeClr val="hlink"/>
                </a:solidFill>
                <a:latin typeface="Arial" charset="0"/>
              </a:rPr>
              <a:t> 32  обращения</a:t>
            </a:r>
            <a:r>
              <a:rPr lang="ru-RU" sz="2000" dirty="0" smtClean="0">
                <a:latin typeface="Arial" charset="0"/>
              </a:rPr>
              <a:t> </a:t>
            </a:r>
            <a:r>
              <a:rPr lang="ru-RU" sz="2000" dirty="0">
                <a:latin typeface="Arial" charset="0"/>
              </a:rPr>
              <a:t>граждан).</a:t>
            </a:r>
          </a:p>
          <a:p>
            <a:endParaRPr lang="ru-RU" sz="2000" dirty="0">
              <a:latin typeface="Arial" charset="0"/>
            </a:endParaRPr>
          </a:p>
          <a:p>
            <a:pPr>
              <a:lnSpc>
                <a:spcPct val="150000"/>
              </a:lnSpc>
            </a:pPr>
            <a:r>
              <a:rPr lang="ru-RU" sz="2000" b="1" dirty="0">
                <a:solidFill>
                  <a:schemeClr val="hlink"/>
                </a:solidFill>
                <a:latin typeface="Arial" charset="0"/>
              </a:rPr>
              <a:t>В  </a:t>
            </a:r>
            <a:r>
              <a:rPr lang="ru-RU" sz="2000" b="1" dirty="0" smtClean="0">
                <a:solidFill>
                  <a:schemeClr val="hlink"/>
                </a:solidFill>
                <a:latin typeface="Arial" charset="0"/>
              </a:rPr>
              <a:t>марте 2017 </a:t>
            </a:r>
            <a:r>
              <a:rPr lang="ru-RU" sz="2000" b="1" dirty="0">
                <a:solidFill>
                  <a:schemeClr val="hlink"/>
                </a:solidFill>
                <a:latin typeface="Arial" charset="0"/>
              </a:rPr>
              <a:t>года </a:t>
            </a:r>
            <a:r>
              <a:rPr lang="ru-RU" sz="2000" b="1" dirty="0" smtClean="0">
                <a:solidFill>
                  <a:schemeClr val="hlink"/>
                </a:solidFill>
                <a:latin typeface="Arial" charset="0"/>
              </a:rPr>
              <a:t>поступило 15 обращений</a:t>
            </a:r>
            <a:r>
              <a:rPr lang="ru-RU" sz="2000" dirty="0" smtClean="0">
                <a:latin typeface="Arial" charset="0"/>
              </a:rPr>
              <a:t>, </a:t>
            </a:r>
            <a:r>
              <a:rPr lang="ru-RU" sz="2000" dirty="0">
                <a:latin typeface="Arial" charset="0"/>
              </a:rPr>
              <a:t>за аналогичный период  </a:t>
            </a:r>
            <a:r>
              <a:rPr lang="ru-RU" sz="2000" dirty="0" smtClean="0">
                <a:latin typeface="Arial" charset="0"/>
              </a:rPr>
              <a:t>2016 </a:t>
            </a:r>
            <a:r>
              <a:rPr lang="ru-RU" sz="2000" dirty="0">
                <a:latin typeface="Arial" charset="0"/>
              </a:rPr>
              <a:t>года  </a:t>
            </a:r>
            <a:r>
              <a:rPr lang="ru-RU" sz="2000" dirty="0" smtClean="0">
                <a:latin typeface="Arial" charset="0"/>
              </a:rPr>
              <a:t>поступило</a:t>
            </a:r>
            <a:r>
              <a:rPr lang="ru-RU" sz="2000" b="1" dirty="0" smtClean="0">
                <a:solidFill>
                  <a:schemeClr val="hlink"/>
                </a:solidFill>
                <a:latin typeface="Arial" charset="0"/>
              </a:rPr>
              <a:t> 7 обращений </a:t>
            </a:r>
            <a:r>
              <a:rPr lang="ru-RU" sz="2000" dirty="0" smtClean="0">
                <a:latin typeface="Arial" charset="0"/>
              </a:rPr>
              <a:t>граждан</a:t>
            </a:r>
            <a:r>
              <a:rPr lang="ru-RU" sz="2000" dirty="0">
                <a:latin typeface="Arial" charset="0"/>
              </a:rPr>
              <a:t>.</a:t>
            </a:r>
          </a:p>
          <a:p>
            <a:endParaRPr lang="ru-RU" sz="2000" dirty="0">
              <a:latin typeface="Arial" charset="0"/>
            </a:endParaRPr>
          </a:p>
          <a:p>
            <a:endParaRPr lang="ru-RU" sz="2000" dirty="0"/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5" name="Rectangle 7"/>
          <p:cNvSpPr>
            <a:spLocks noGrp="1" noRot="1" noChangeArrowheads="1"/>
          </p:cNvSpPr>
          <p:nvPr>
            <p:ph type="title"/>
          </p:nvPr>
        </p:nvSpPr>
        <p:spPr>
          <a:xfrm>
            <a:off x="468313" y="188913"/>
            <a:ext cx="8229600" cy="1143000"/>
          </a:xfrm>
        </p:spPr>
        <p:txBody>
          <a:bodyPr/>
          <a:lstStyle/>
          <a:p>
            <a:r>
              <a:rPr lang="ru-RU" sz="2000" dirty="0">
                <a:latin typeface="Arial Unicode MS" pitchFamily="34" charset="-128"/>
              </a:rPr>
              <a:t>Количество  обращений  поступивших  </a:t>
            </a:r>
            <a:r>
              <a:rPr lang="ru-RU" sz="2000" dirty="0" smtClean="0">
                <a:latin typeface="Arial Unicode MS" pitchFamily="34" charset="-128"/>
              </a:rPr>
              <a:t>в  1 квартале 2017  года </a:t>
            </a:r>
            <a:br>
              <a:rPr lang="ru-RU" sz="2000" dirty="0" smtClean="0">
                <a:latin typeface="Arial Unicode MS" pitchFamily="34" charset="-128"/>
              </a:rPr>
            </a:br>
            <a:r>
              <a:rPr lang="ru-RU" sz="2000" dirty="0" smtClean="0">
                <a:latin typeface="Arial Unicode MS" pitchFamily="34" charset="-128"/>
              </a:rPr>
              <a:t>в сравнении </a:t>
            </a:r>
            <a:r>
              <a:rPr lang="ru-RU" sz="2000" dirty="0">
                <a:latin typeface="Arial Unicode MS" pitchFamily="34" charset="-128"/>
              </a:rPr>
              <a:t>с  обращениями,  поступившими  </a:t>
            </a:r>
            <a:r>
              <a:rPr lang="ru-RU" sz="2000" dirty="0" smtClean="0">
                <a:latin typeface="Arial Unicode MS" pitchFamily="34" charset="-128"/>
              </a:rPr>
              <a:t>в  1 квартале</a:t>
            </a:r>
            <a:br>
              <a:rPr lang="ru-RU" sz="2000" dirty="0" smtClean="0">
                <a:latin typeface="Arial Unicode MS" pitchFamily="34" charset="-128"/>
              </a:rPr>
            </a:br>
            <a:r>
              <a:rPr lang="ru-RU" sz="2000" dirty="0" smtClean="0">
                <a:latin typeface="Arial Unicode MS" pitchFamily="34" charset="-128"/>
              </a:rPr>
              <a:t>2016 года </a:t>
            </a:r>
            <a:r>
              <a:rPr lang="ru-RU" sz="2000" dirty="0">
                <a:latin typeface="Arial Unicode MS" pitchFamily="34" charset="-128"/>
              </a:rPr>
              <a:t>, </a:t>
            </a:r>
            <a:r>
              <a:rPr lang="ru-RU" sz="2000" dirty="0" smtClean="0">
                <a:latin typeface="Arial Unicode MS" pitchFamily="34" charset="-128"/>
              </a:rPr>
              <a:t>с  </a:t>
            </a:r>
            <a:r>
              <a:rPr lang="ru-RU" sz="2000" dirty="0">
                <a:latin typeface="Arial Unicode MS" pitchFamily="34" charset="-128"/>
              </a:rPr>
              <a:t>распределением  по  районам  Камчатского  края</a:t>
            </a:r>
          </a:p>
        </p:txBody>
      </p:sp>
      <p:sp>
        <p:nvSpPr>
          <p:cNvPr id="94216" name="Rectangle 8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628775"/>
            <a:ext cx="8229600" cy="4525963"/>
          </a:xfrm>
        </p:spPr>
        <p:txBody>
          <a:bodyPr/>
          <a:lstStyle/>
          <a:p>
            <a:endParaRPr lang="ru-RU"/>
          </a:p>
          <a:p>
            <a:endParaRPr lang="ru-RU"/>
          </a:p>
          <a:p>
            <a:endParaRPr lang="ru-RU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23528" y="274638"/>
            <a:ext cx="8363272" cy="1143000"/>
          </a:xfrm>
        </p:spPr>
        <p:txBody>
          <a:bodyPr/>
          <a:lstStyle/>
          <a:p>
            <a:r>
              <a:rPr lang="ru-RU" sz="1800" dirty="0">
                <a:latin typeface="Arial" charset="0"/>
              </a:rPr>
              <a:t>Количество обращений поступивших </a:t>
            </a:r>
            <a:br>
              <a:rPr lang="ru-RU" sz="1800" dirty="0">
                <a:latin typeface="Arial" charset="0"/>
              </a:rPr>
            </a:br>
            <a:r>
              <a:rPr lang="ru-RU" sz="1800" dirty="0">
                <a:latin typeface="Arial" charset="0"/>
              </a:rPr>
              <a:t>в Министерство природных ресурсов и  экологии </a:t>
            </a:r>
            <a:br>
              <a:rPr lang="ru-RU" sz="1800" dirty="0">
                <a:latin typeface="Arial" charset="0"/>
              </a:rPr>
            </a:br>
            <a:r>
              <a:rPr lang="ru-RU" sz="1800" dirty="0">
                <a:latin typeface="Arial" charset="0"/>
              </a:rPr>
              <a:t>Камчатского края  </a:t>
            </a:r>
            <a:r>
              <a:rPr lang="ru-RU" sz="1800" dirty="0" smtClean="0">
                <a:latin typeface="Arial" charset="0"/>
              </a:rPr>
              <a:t>в  1 квартале 2016  и   1 квартале 2017 годов</a:t>
            </a:r>
            <a:endParaRPr lang="ru-RU" sz="1800" dirty="0">
              <a:latin typeface="Arial" charset="0"/>
            </a:endParaRPr>
          </a:p>
        </p:txBody>
      </p:sp>
      <p:graphicFrame>
        <p:nvGraphicFramePr>
          <p:cNvPr id="21" name="Содержимое 20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229600" cy="1354137"/>
          </a:xfrm>
        </p:spPr>
        <p:txBody>
          <a:bodyPr/>
          <a:lstStyle/>
          <a:p>
            <a:r>
              <a:rPr lang="ru-RU" sz="2000" dirty="0">
                <a:latin typeface="Arial" charset="0"/>
              </a:rPr>
              <a:t>Поступление, рассмотрение и направление по компетенции обращений  граждан  </a:t>
            </a:r>
            <a:r>
              <a:rPr lang="ru-RU" sz="2000" dirty="0" smtClean="0">
                <a:latin typeface="Arial" charset="0"/>
              </a:rPr>
              <a:t>в 1 квартале 2017 года</a:t>
            </a:r>
            <a:endParaRPr lang="ru-RU" sz="2000" dirty="0">
              <a:latin typeface="Arial" charset="0"/>
            </a:endParaRPr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  <a:p>
            <a:endParaRPr lang="ru-RU" dirty="0"/>
          </a:p>
        </p:txBody>
      </p:sp>
      <p:grpSp>
        <p:nvGrpSpPr>
          <p:cNvPr id="118891" name="Group 107"/>
          <p:cNvGrpSpPr>
            <a:grpSpLocks noChangeAspect="1"/>
          </p:cNvGrpSpPr>
          <p:nvPr/>
        </p:nvGrpSpPr>
        <p:grpSpPr bwMode="auto">
          <a:xfrm>
            <a:off x="1331913" y="1916113"/>
            <a:ext cx="5715000" cy="3771900"/>
            <a:chOff x="2439" y="1641"/>
            <a:chExt cx="7059" cy="4598"/>
          </a:xfrm>
        </p:grpSpPr>
        <p:sp>
          <p:nvSpPr>
            <p:cNvPr id="118904" name="AutoShape 120"/>
            <p:cNvSpPr>
              <a:spLocks noChangeAspect="1" noChangeArrowheads="1" noTextEdit="1"/>
            </p:cNvSpPr>
            <p:nvPr/>
          </p:nvSpPr>
          <p:spPr bwMode="auto">
            <a:xfrm>
              <a:off x="2439" y="1641"/>
              <a:ext cx="7059" cy="4598"/>
            </a:xfrm>
            <a:prstGeom prst="rect">
              <a:avLst/>
            </a:prstGeom>
            <a:noFill/>
          </p:spPr>
          <p:txBody>
            <a:bodyPr/>
            <a:lstStyle/>
            <a:p>
              <a:endParaRPr lang="ru-RU"/>
            </a:p>
          </p:txBody>
        </p:sp>
        <p:sp>
          <p:nvSpPr>
            <p:cNvPr id="118903" name="Rectangle 119"/>
            <p:cNvSpPr>
              <a:spLocks noChangeArrowheads="1"/>
            </p:cNvSpPr>
            <p:nvPr/>
          </p:nvSpPr>
          <p:spPr bwMode="auto">
            <a:xfrm>
              <a:off x="2439" y="5403"/>
              <a:ext cx="2541" cy="836"/>
            </a:xfrm>
            <a:prstGeom prst="rect">
              <a:avLst/>
            </a:prstGeom>
            <a:solidFill>
              <a:srgbClr val="0000FF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dirty="0">
                  <a:latin typeface="Arial" charset="0"/>
                  <a:cs typeface="Times New Roman" pitchFamily="18" charset="0"/>
                </a:rPr>
                <a:t> </a:t>
              </a:r>
              <a:endParaRPr lang="ru-RU" sz="800" dirty="0">
                <a:latin typeface="Arial" charset="0"/>
              </a:endParaRPr>
            </a:p>
            <a:p>
              <a:pPr algn="ctr" eaLnBrk="0" hangingPunct="0"/>
              <a:r>
                <a:rPr lang="ru-RU" b="1" dirty="0">
                  <a:cs typeface="Times New Roman" pitchFamily="18" charset="0"/>
                </a:rPr>
                <a:t>На личном приеме</a:t>
              </a:r>
              <a:endParaRPr lang="ru-RU" dirty="0"/>
            </a:p>
            <a:p>
              <a:pPr algn="ctr" eaLnBrk="0" hangingPunct="0"/>
              <a:r>
                <a:rPr lang="ru-RU" b="1" dirty="0">
                  <a:cs typeface="Times New Roman" pitchFamily="18" charset="0"/>
                </a:rPr>
                <a:t> </a:t>
              </a:r>
              <a:r>
                <a:rPr lang="ru-RU" b="1" dirty="0" smtClean="0">
                  <a:cs typeface="Times New Roman" pitchFamily="18" charset="0"/>
                </a:rPr>
                <a:t>1 обращения (3,8 %)</a:t>
              </a:r>
              <a:endParaRPr lang="ru-RU" dirty="0"/>
            </a:p>
          </p:txBody>
        </p:sp>
        <p:sp>
          <p:nvSpPr>
            <p:cNvPr id="118902" name="Rectangle 118"/>
            <p:cNvSpPr>
              <a:spLocks noChangeArrowheads="1"/>
            </p:cNvSpPr>
            <p:nvPr/>
          </p:nvSpPr>
          <p:spPr bwMode="auto">
            <a:xfrm>
              <a:off x="5545" y="2059"/>
              <a:ext cx="1694" cy="4041"/>
            </a:xfrm>
            <a:prstGeom prst="rect">
              <a:avLst/>
            </a:prstGeom>
            <a:solidFill>
              <a:srgbClr val="00FFFF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b="1" dirty="0">
                  <a:solidFill>
                    <a:schemeClr val="bg2"/>
                  </a:solidFill>
                  <a:latin typeface="Arial" charset="0"/>
                  <a:cs typeface="Times New Roman" pitchFamily="18" charset="0"/>
                </a:rPr>
                <a:t>Министерством природных ресурсов и экологии Камчатского края </a:t>
              </a:r>
              <a:r>
                <a:rPr lang="ru-RU" dirty="0">
                  <a:solidFill>
                    <a:schemeClr val="bg2"/>
                  </a:solidFill>
                  <a:latin typeface="Arial" charset="0"/>
                  <a:cs typeface="Times New Roman" pitchFamily="18" charset="0"/>
                </a:rPr>
                <a:t>рассмотрены</a:t>
              </a:r>
              <a:endParaRPr lang="ru-RU" dirty="0">
                <a:solidFill>
                  <a:schemeClr val="bg2"/>
                </a:solidFill>
                <a:latin typeface="Arial" charset="0"/>
              </a:endParaRPr>
            </a:p>
            <a:p>
              <a:pPr algn="ctr" eaLnBrk="0" hangingPunct="0"/>
              <a:r>
                <a:rPr lang="ru-RU" b="1" dirty="0" smtClean="0">
                  <a:solidFill>
                    <a:schemeClr val="bg2"/>
                  </a:solidFill>
                  <a:latin typeface="Arial" charset="0"/>
                  <a:cs typeface="Times New Roman" pitchFamily="18" charset="0"/>
                </a:rPr>
                <a:t>16 (61,5 </a:t>
              </a:r>
              <a:r>
                <a:rPr lang="ru-RU" b="1" dirty="0">
                  <a:solidFill>
                    <a:schemeClr val="bg2"/>
                  </a:solidFill>
                  <a:latin typeface="Arial" charset="0"/>
                  <a:cs typeface="Times New Roman" pitchFamily="18" charset="0"/>
                </a:rPr>
                <a:t>%) </a:t>
              </a:r>
              <a:r>
                <a:rPr lang="ru-RU" dirty="0" smtClean="0">
                  <a:solidFill>
                    <a:schemeClr val="bg2"/>
                  </a:solidFill>
                  <a:latin typeface="Arial" charset="0"/>
                  <a:cs typeface="Times New Roman" pitchFamily="18" charset="0"/>
                </a:rPr>
                <a:t>обращений</a:t>
              </a:r>
              <a:endParaRPr lang="ru-RU" dirty="0">
                <a:solidFill>
                  <a:schemeClr val="bg2"/>
                </a:solidFill>
                <a:latin typeface="Arial" charset="0"/>
              </a:endParaRPr>
            </a:p>
            <a:p>
              <a:pPr algn="ctr" eaLnBrk="0" hangingPunct="0"/>
              <a:endParaRPr lang="ru-RU" dirty="0">
                <a:solidFill>
                  <a:schemeClr val="bg2"/>
                </a:solidFill>
                <a:latin typeface="Arial" charset="0"/>
              </a:endParaRPr>
            </a:p>
            <a:p>
              <a:pPr algn="ctr" eaLnBrk="0" hangingPunct="0"/>
              <a:r>
                <a:rPr lang="ru-RU" b="1" dirty="0" smtClean="0">
                  <a:solidFill>
                    <a:schemeClr val="bg2"/>
                  </a:solidFill>
                  <a:latin typeface="Arial" charset="0"/>
                  <a:cs typeface="Times New Roman" pitchFamily="18" charset="0"/>
                </a:rPr>
                <a:t>8 (30,5%) </a:t>
              </a:r>
              <a:endParaRPr lang="ru-RU" dirty="0">
                <a:solidFill>
                  <a:schemeClr val="bg2"/>
                </a:solidFill>
                <a:latin typeface="Arial" charset="0"/>
              </a:endParaRPr>
            </a:p>
            <a:p>
              <a:pPr algn="ctr" eaLnBrk="0" hangingPunct="0"/>
              <a:r>
                <a:rPr lang="ru-RU" dirty="0" smtClean="0">
                  <a:solidFill>
                    <a:schemeClr val="bg2"/>
                  </a:solidFill>
                  <a:latin typeface="Arial" charset="0"/>
                  <a:cs typeface="Times New Roman" pitchFamily="18" charset="0"/>
                </a:rPr>
                <a:t>обращений направлены </a:t>
              </a:r>
              <a:r>
                <a:rPr lang="ru-RU" dirty="0">
                  <a:solidFill>
                    <a:schemeClr val="bg2"/>
                  </a:solidFill>
                  <a:latin typeface="Arial" charset="0"/>
                  <a:cs typeface="Times New Roman" pitchFamily="18" charset="0"/>
                </a:rPr>
                <a:t>для рассмотрения по </a:t>
              </a:r>
              <a:r>
                <a:rPr lang="ru-RU" dirty="0" smtClean="0">
                  <a:solidFill>
                    <a:schemeClr val="bg2"/>
                  </a:solidFill>
                  <a:latin typeface="Arial" charset="0"/>
                  <a:cs typeface="Times New Roman" pitchFamily="18" charset="0"/>
                </a:rPr>
                <a:t>подведомствен</a:t>
              </a:r>
            </a:p>
            <a:p>
              <a:pPr algn="ctr" eaLnBrk="0" hangingPunct="0"/>
              <a:r>
                <a:rPr lang="ru-RU" dirty="0" err="1" smtClean="0">
                  <a:solidFill>
                    <a:schemeClr val="bg2"/>
                  </a:solidFill>
                  <a:latin typeface="Arial" charset="0"/>
                  <a:cs typeface="Times New Roman" pitchFamily="18" charset="0"/>
                </a:rPr>
                <a:t>ности</a:t>
              </a:r>
              <a:endParaRPr lang="ru-RU" dirty="0">
                <a:solidFill>
                  <a:schemeClr val="bg2"/>
                </a:solidFill>
                <a:latin typeface="Arial" charset="0"/>
              </a:endParaRPr>
            </a:p>
            <a:p>
              <a:pPr algn="ctr" eaLnBrk="0" hangingPunct="0"/>
              <a:endParaRPr lang="ru-RU" dirty="0">
                <a:solidFill>
                  <a:schemeClr val="bg2"/>
                </a:solidFill>
                <a:latin typeface="Arial" charset="0"/>
              </a:endParaRPr>
            </a:p>
          </p:txBody>
        </p:sp>
        <p:sp>
          <p:nvSpPr>
            <p:cNvPr id="118901" name="Line 117"/>
            <p:cNvSpPr>
              <a:spLocks noChangeShapeType="1"/>
            </p:cNvSpPr>
            <p:nvPr/>
          </p:nvSpPr>
          <p:spPr bwMode="auto">
            <a:xfrm>
              <a:off x="4968" y="2338"/>
              <a:ext cx="565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8900" name="Line 116"/>
            <p:cNvSpPr>
              <a:spLocks noChangeShapeType="1"/>
            </p:cNvSpPr>
            <p:nvPr/>
          </p:nvSpPr>
          <p:spPr bwMode="auto">
            <a:xfrm>
              <a:off x="4964" y="3731"/>
              <a:ext cx="581" cy="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8899" name="Line 115"/>
            <p:cNvSpPr>
              <a:spLocks noChangeShapeType="1"/>
            </p:cNvSpPr>
            <p:nvPr/>
          </p:nvSpPr>
          <p:spPr bwMode="auto">
            <a:xfrm>
              <a:off x="4959" y="4846"/>
              <a:ext cx="565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8898" name="Line 114"/>
            <p:cNvSpPr>
              <a:spLocks noChangeShapeType="1"/>
            </p:cNvSpPr>
            <p:nvPr/>
          </p:nvSpPr>
          <p:spPr bwMode="auto">
            <a:xfrm>
              <a:off x="4980" y="5821"/>
              <a:ext cx="565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8897" name="Rectangle 113"/>
            <p:cNvSpPr>
              <a:spLocks noChangeArrowheads="1"/>
            </p:cNvSpPr>
            <p:nvPr/>
          </p:nvSpPr>
          <p:spPr bwMode="auto">
            <a:xfrm>
              <a:off x="7804" y="3731"/>
              <a:ext cx="1694" cy="1257"/>
            </a:xfrm>
            <a:prstGeom prst="rect">
              <a:avLst/>
            </a:prstGeom>
            <a:solidFill>
              <a:srgbClr val="0000FF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sz="1000" b="1" dirty="0">
                  <a:latin typeface="Arial" charset="0"/>
                  <a:cs typeface="Times New Roman" pitchFamily="18" charset="0"/>
                </a:rPr>
                <a:t>Исполнительные органы государственной власти</a:t>
              </a:r>
              <a:endParaRPr lang="ru-RU" sz="800" dirty="0">
                <a:latin typeface="Arial" charset="0"/>
              </a:endParaRPr>
            </a:p>
            <a:p>
              <a:pPr algn="ctr" eaLnBrk="0" hangingPunct="0"/>
              <a:r>
                <a:rPr lang="ru-RU" sz="1000" b="1" dirty="0" smtClean="0">
                  <a:latin typeface="Arial" charset="0"/>
                  <a:cs typeface="Times New Roman" pitchFamily="18" charset="0"/>
                </a:rPr>
                <a:t>8 </a:t>
              </a:r>
              <a:r>
                <a:rPr lang="ru-RU" sz="1000" dirty="0" smtClean="0">
                  <a:latin typeface="Arial" charset="0"/>
                  <a:cs typeface="Times New Roman" pitchFamily="18" charset="0"/>
                </a:rPr>
                <a:t>обращений</a:t>
              </a:r>
              <a:endParaRPr lang="ru-RU" sz="1800" dirty="0">
                <a:latin typeface="Arial" charset="0"/>
              </a:endParaRPr>
            </a:p>
          </p:txBody>
        </p:sp>
        <p:sp>
          <p:nvSpPr>
            <p:cNvPr id="118896" name="Rectangle 112"/>
            <p:cNvSpPr>
              <a:spLocks noChangeArrowheads="1"/>
            </p:cNvSpPr>
            <p:nvPr/>
          </p:nvSpPr>
          <p:spPr bwMode="auto">
            <a:xfrm>
              <a:off x="7804" y="5125"/>
              <a:ext cx="1694" cy="836"/>
            </a:xfrm>
            <a:prstGeom prst="rect">
              <a:avLst/>
            </a:prstGeom>
            <a:solidFill>
              <a:srgbClr val="0000FF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sz="1000" b="1" dirty="0">
                  <a:latin typeface="Arial" charset="0"/>
                  <a:cs typeface="Times New Roman" pitchFamily="18" charset="0"/>
                </a:rPr>
                <a:t>Органы местного самоуправления</a:t>
              </a:r>
              <a:endParaRPr lang="ru-RU" sz="800" dirty="0">
                <a:latin typeface="Arial" charset="0"/>
              </a:endParaRPr>
            </a:p>
            <a:p>
              <a:pPr algn="ctr" eaLnBrk="0" hangingPunct="0"/>
              <a:r>
                <a:rPr lang="ru-RU" sz="1000" b="1" dirty="0" smtClean="0">
                  <a:latin typeface="Arial" charset="0"/>
                  <a:cs typeface="Times New Roman" pitchFamily="18" charset="0"/>
                </a:rPr>
                <a:t>0 </a:t>
              </a:r>
              <a:r>
                <a:rPr lang="ru-RU" sz="1000" dirty="0" smtClean="0">
                  <a:latin typeface="Arial" charset="0"/>
                  <a:cs typeface="Times New Roman" pitchFamily="18" charset="0"/>
                </a:rPr>
                <a:t>обращений</a:t>
              </a:r>
              <a:endParaRPr lang="ru-RU" sz="1800" dirty="0">
                <a:latin typeface="Arial" charset="0"/>
              </a:endParaRPr>
            </a:p>
          </p:txBody>
        </p:sp>
        <p:sp>
          <p:nvSpPr>
            <p:cNvPr id="118895" name="Rectangle 111"/>
            <p:cNvSpPr>
              <a:spLocks noChangeArrowheads="1"/>
            </p:cNvSpPr>
            <p:nvPr/>
          </p:nvSpPr>
          <p:spPr bwMode="auto">
            <a:xfrm>
              <a:off x="7804" y="2432"/>
              <a:ext cx="1694" cy="1160"/>
            </a:xfrm>
            <a:prstGeom prst="rect">
              <a:avLst/>
            </a:prstGeom>
            <a:solidFill>
              <a:srgbClr val="0000FF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sz="1000" b="1" dirty="0">
                  <a:latin typeface="Arial" charset="0"/>
                  <a:cs typeface="Times New Roman" pitchFamily="18" charset="0"/>
                </a:rPr>
                <a:t>Федеральные органы государственной власти</a:t>
              </a:r>
              <a:endParaRPr lang="ru-RU" sz="800" dirty="0">
                <a:latin typeface="Arial" charset="0"/>
              </a:endParaRPr>
            </a:p>
            <a:p>
              <a:pPr algn="ctr" eaLnBrk="0" hangingPunct="0"/>
              <a:r>
                <a:rPr lang="ru-RU" sz="1000" b="1" dirty="0" smtClean="0">
                  <a:latin typeface="Arial" charset="0"/>
                  <a:cs typeface="Times New Roman" pitchFamily="18" charset="0"/>
                </a:rPr>
                <a:t>2  </a:t>
              </a:r>
              <a:r>
                <a:rPr lang="ru-RU" sz="1000" dirty="0" smtClean="0">
                  <a:latin typeface="Arial" charset="0"/>
                  <a:cs typeface="Times New Roman" pitchFamily="18" charset="0"/>
                </a:rPr>
                <a:t>обращений</a:t>
              </a:r>
              <a:endParaRPr lang="ru-RU" sz="1800" dirty="0">
                <a:latin typeface="Arial" charset="0"/>
              </a:endParaRPr>
            </a:p>
          </p:txBody>
        </p:sp>
        <p:sp>
          <p:nvSpPr>
            <p:cNvPr id="118894" name="Line 110"/>
            <p:cNvSpPr>
              <a:spLocks noChangeShapeType="1"/>
            </p:cNvSpPr>
            <p:nvPr/>
          </p:nvSpPr>
          <p:spPr bwMode="auto">
            <a:xfrm flipV="1">
              <a:off x="7239" y="3174"/>
              <a:ext cx="565" cy="696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8893" name="Line 109"/>
            <p:cNvSpPr>
              <a:spLocks noChangeShapeType="1"/>
            </p:cNvSpPr>
            <p:nvPr/>
          </p:nvSpPr>
          <p:spPr bwMode="auto">
            <a:xfrm>
              <a:off x="7239" y="4149"/>
              <a:ext cx="565" cy="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8892" name="Line 108"/>
            <p:cNvSpPr>
              <a:spLocks noChangeShapeType="1"/>
            </p:cNvSpPr>
            <p:nvPr/>
          </p:nvSpPr>
          <p:spPr bwMode="auto">
            <a:xfrm>
              <a:off x="7239" y="4428"/>
              <a:ext cx="565" cy="1115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18905" name="Rectangle 121"/>
          <p:cNvSpPr>
            <a:spLocks noChangeArrowheads="1"/>
          </p:cNvSpPr>
          <p:nvPr/>
        </p:nvSpPr>
        <p:spPr bwMode="auto">
          <a:xfrm>
            <a:off x="971550" y="1628775"/>
            <a:ext cx="2489200" cy="1244600"/>
          </a:xfrm>
          <a:prstGeom prst="rect">
            <a:avLst/>
          </a:prstGeom>
          <a:solidFill>
            <a:srgbClr val="0000FF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b="1" dirty="0">
                <a:cs typeface="Times New Roman" pitchFamily="18" charset="0"/>
              </a:rPr>
              <a:t>Отдел по организации работы с обращениями граждан Главного контрольного управления Губернатора и Правительства Камчатского края</a:t>
            </a:r>
            <a:endParaRPr lang="ru-RU" dirty="0"/>
          </a:p>
          <a:p>
            <a:pPr algn="ctr" eaLnBrk="0" hangingPunct="0"/>
            <a:r>
              <a:rPr lang="ru-RU" b="1" dirty="0" smtClean="0">
                <a:cs typeface="Times New Roman" pitchFamily="18" charset="0"/>
              </a:rPr>
              <a:t>10 обращений (38,5%) </a:t>
            </a:r>
            <a:endParaRPr lang="ru-RU" dirty="0"/>
          </a:p>
        </p:txBody>
      </p:sp>
      <p:sp>
        <p:nvSpPr>
          <p:cNvPr id="118906" name="Rectangle 122"/>
          <p:cNvSpPr>
            <a:spLocks noChangeArrowheads="1"/>
          </p:cNvSpPr>
          <p:nvPr/>
        </p:nvSpPr>
        <p:spPr bwMode="auto">
          <a:xfrm>
            <a:off x="971550" y="3068638"/>
            <a:ext cx="2489200" cy="685800"/>
          </a:xfrm>
          <a:prstGeom prst="rect">
            <a:avLst/>
          </a:prstGeom>
          <a:solidFill>
            <a:srgbClr val="0000FF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b="1" dirty="0">
                <a:cs typeface="Times New Roman" pitchFamily="18" charset="0"/>
              </a:rPr>
              <a:t>Интернет, факс</a:t>
            </a:r>
            <a:endParaRPr lang="ru-RU" dirty="0"/>
          </a:p>
          <a:p>
            <a:pPr algn="ctr" eaLnBrk="0" hangingPunct="0"/>
            <a:r>
              <a:rPr lang="ru-RU" b="1" dirty="0" smtClean="0">
                <a:cs typeface="Times New Roman" pitchFamily="18" charset="0"/>
              </a:rPr>
              <a:t>13 обращений  (50,0%)</a:t>
            </a:r>
            <a:endParaRPr lang="ru-RU" dirty="0"/>
          </a:p>
          <a:p>
            <a:pPr eaLnBrk="0" hangingPunct="0"/>
            <a:endParaRPr lang="ru-RU" dirty="0"/>
          </a:p>
        </p:txBody>
      </p:sp>
      <p:sp>
        <p:nvSpPr>
          <p:cNvPr id="118907" name="Rectangle 123"/>
          <p:cNvSpPr>
            <a:spLocks noChangeArrowheads="1"/>
          </p:cNvSpPr>
          <p:nvPr/>
        </p:nvSpPr>
        <p:spPr bwMode="auto">
          <a:xfrm>
            <a:off x="971550" y="4076700"/>
            <a:ext cx="2489200" cy="571500"/>
          </a:xfrm>
          <a:prstGeom prst="rect">
            <a:avLst/>
          </a:prstGeom>
          <a:solidFill>
            <a:srgbClr val="0000FF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b="1" dirty="0">
                <a:cs typeface="Times New Roman" pitchFamily="18" charset="0"/>
              </a:rPr>
              <a:t>Почта</a:t>
            </a:r>
            <a:endParaRPr lang="ru-RU" dirty="0"/>
          </a:p>
          <a:p>
            <a:pPr algn="ctr" eaLnBrk="0" hangingPunct="0"/>
            <a:r>
              <a:rPr lang="ru-RU" b="1" dirty="0" smtClean="0">
                <a:cs typeface="Times New Roman" pitchFamily="18" charset="0"/>
              </a:rPr>
              <a:t>11 обращений (42,3%)</a:t>
            </a:r>
            <a:endParaRPr lang="ru-RU" dirty="0"/>
          </a:p>
        </p:txBody>
      </p:sp>
      <p:sp>
        <p:nvSpPr>
          <p:cNvPr id="118908" name="Rectangle 124"/>
          <p:cNvSpPr>
            <a:spLocks noChangeArrowheads="1"/>
          </p:cNvSpPr>
          <p:nvPr/>
        </p:nvSpPr>
        <p:spPr bwMode="auto">
          <a:xfrm>
            <a:off x="0" y="15430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dirty="0">
                <a:latin typeface="Times New Roman" pitchFamily="18" charset="0"/>
              </a:rPr>
              <a:t>Доля тем в общем количестве вопросов, содержащихся в обращениях, </a:t>
            </a:r>
            <a:r>
              <a:rPr lang="ru-RU" sz="2000" dirty="0" smtClean="0">
                <a:latin typeface="Times New Roman" pitchFamily="18" charset="0"/>
              </a:rPr>
              <a:t>рассмотренных  в  1 квартале 2017 года</a:t>
            </a:r>
            <a:endParaRPr lang="ru-RU" sz="2000" dirty="0">
              <a:latin typeface="Times New Roman" pitchFamily="18" charset="0"/>
            </a:endParaRPr>
          </a:p>
        </p:txBody>
      </p:sp>
      <p:sp>
        <p:nvSpPr>
          <p:cNvPr id="12" name="Содержимое 1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23" name="Диаграмма 22"/>
          <p:cNvGraphicFramePr/>
          <p:nvPr/>
        </p:nvGraphicFramePr>
        <p:xfrm>
          <a:off x="214282" y="1428736"/>
          <a:ext cx="8501122" cy="47863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229600" cy="1425575"/>
          </a:xfrm>
        </p:spPr>
        <p:txBody>
          <a:bodyPr/>
          <a:lstStyle/>
          <a:p>
            <a:r>
              <a:rPr lang="ru-RU" sz="2000" dirty="0">
                <a:latin typeface="Arial" charset="0"/>
              </a:rPr>
              <a:t>Результаты  рассмотрения  обращений граждан,</a:t>
            </a:r>
            <a:br>
              <a:rPr lang="ru-RU" sz="2000" dirty="0">
                <a:latin typeface="Arial" charset="0"/>
              </a:rPr>
            </a:br>
            <a:r>
              <a:rPr lang="ru-RU" sz="2000" dirty="0">
                <a:latin typeface="Arial" charset="0"/>
              </a:rPr>
              <a:t> поступивших  в  Министерство  природных ресурсов  и экологии  Камчатского  края  </a:t>
            </a:r>
            <a:r>
              <a:rPr lang="ru-RU" sz="2000" dirty="0" smtClean="0">
                <a:latin typeface="Arial" charset="0"/>
              </a:rPr>
              <a:t>в 1 квартале 2017 года</a:t>
            </a:r>
            <a:endParaRPr lang="ru-RU" sz="2000" dirty="0">
              <a:latin typeface="Arial" charset="0"/>
            </a:endParaRPr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9" name="Диаграмма 8"/>
          <p:cNvGraphicFramePr/>
          <p:nvPr/>
        </p:nvGraphicFramePr>
        <p:xfrm>
          <a:off x="357158" y="1571612"/>
          <a:ext cx="8358245" cy="45720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чение">
  <a:themeElements>
    <a:clrScheme name="Течение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Течение">
      <a:majorFont>
        <a:latin typeface="Garamond"/>
        <a:ea typeface=""/>
        <a:cs typeface="Arial"/>
      </a:majorFont>
      <a:minorFont>
        <a:latin typeface="Garamond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ечение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чение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Течение">
  <a:themeElements>
    <a:clrScheme name="1_Течение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1_Течение">
      <a:majorFont>
        <a:latin typeface="Garamond"/>
        <a:ea typeface=""/>
        <a:cs typeface="Arial"/>
      </a:majorFont>
      <a:minorFont>
        <a:latin typeface="Garamond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Течение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Течение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Течение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Течение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Течение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Течение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Течение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Течение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Течение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Океан">
  <a:themeElements>
    <a:clrScheme name="Океан 1">
      <a:dk1>
        <a:srgbClr val="010199"/>
      </a:dk1>
      <a:lt1>
        <a:srgbClr val="FFFFFF"/>
      </a:lt1>
      <a:dk2>
        <a:srgbClr val="000099"/>
      </a:dk2>
      <a:lt2>
        <a:srgbClr val="FFFFFF"/>
      </a:lt2>
      <a:accent1>
        <a:srgbClr val="33CCCC"/>
      </a:accent1>
      <a:accent2>
        <a:srgbClr val="00C600"/>
      </a:accent2>
      <a:accent3>
        <a:srgbClr val="AAAACA"/>
      </a:accent3>
      <a:accent4>
        <a:srgbClr val="DADADA"/>
      </a:accent4>
      <a:accent5>
        <a:srgbClr val="ADE2E2"/>
      </a:accent5>
      <a:accent6>
        <a:srgbClr val="00B300"/>
      </a:accent6>
      <a:hlink>
        <a:srgbClr val="FFCC00"/>
      </a:hlink>
      <a:folHlink>
        <a:srgbClr val="6699FF"/>
      </a:folHlink>
    </a:clrScheme>
    <a:fontScheme name="Океан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кеан 1">
        <a:dk1>
          <a:srgbClr val="010199"/>
        </a:dk1>
        <a:lt1>
          <a:srgbClr val="FFFFFF"/>
        </a:lt1>
        <a:dk2>
          <a:srgbClr val="000099"/>
        </a:dk2>
        <a:lt2>
          <a:srgbClr val="FFFFFF"/>
        </a:lt2>
        <a:accent1>
          <a:srgbClr val="33CCCC"/>
        </a:accent1>
        <a:accent2>
          <a:srgbClr val="00C600"/>
        </a:accent2>
        <a:accent3>
          <a:srgbClr val="AAAACA"/>
        </a:accent3>
        <a:accent4>
          <a:srgbClr val="DADADA"/>
        </a:accent4>
        <a:accent5>
          <a:srgbClr val="ADE2E2"/>
        </a:accent5>
        <a:accent6>
          <a:srgbClr val="00B300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2">
        <a:dk1>
          <a:srgbClr val="000066"/>
        </a:dk1>
        <a:lt1>
          <a:srgbClr val="FFFFFF"/>
        </a:lt1>
        <a:dk2>
          <a:srgbClr val="5D93FF"/>
        </a:dk2>
        <a:lt2>
          <a:srgbClr val="FFFFFF"/>
        </a:lt2>
        <a:accent1>
          <a:srgbClr val="6666FF"/>
        </a:accent1>
        <a:accent2>
          <a:srgbClr val="9999FF"/>
        </a:accent2>
        <a:accent3>
          <a:srgbClr val="B6C8FF"/>
        </a:accent3>
        <a:accent4>
          <a:srgbClr val="DADADA"/>
        </a:accent4>
        <a:accent5>
          <a:srgbClr val="B8B8FF"/>
        </a:accent5>
        <a:accent6>
          <a:srgbClr val="8A8AE7"/>
        </a:accent6>
        <a:hlink>
          <a:srgbClr val="FF33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3">
        <a:dk1>
          <a:srgbClr val="000000"/>
        </a:dk1>
        <a:lt1>
          <a:srgbClr val="FFFFFF"/>
        </a:lt1>
        <a:dk2>
          <a:srgbClr val="572E88"/>
        </a:dk2>
        <a:lt2>
          <a:srgbClr val="FFFFFF"/>
        </a:lt2>
        <a:accent1>
          <a:srgbClr val="FF6600"/>
        </a:accent1>
        <a:accent2>
          <a:srgbClr val="FFCC00"/>
        </a:accent2>
        <a:accent3>
          <a:srgbClr val="B4ADC3"/>
        </a:accent3>
        <a:accent4>
          <a:srgbClr val="DADADA"/>
        </a:accent4>
        <a:accent5>
          <a:srgbClr val="FFB8AA"/>
        </a:accent5>
        <a:accent6>
          <a:srgbClr val="E7B900"/>
        </a:accent6>
        <a:hlink>
          <a:srgbClr val="33CCCC"/>
        </a:hlink>
        <a:folHlink>
          <a:srgbClr val="36CC6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4">
        <a:dk1>
          <a:srgbClr val="003366"/>
        </a:dk1>
        <a:lt1>
          <a:srgbClr val="FFFFFF"/>
        </a:lt1>
        <a:dk2>
          <a:srgbClr val="666699"/>
        </a:dk2>
        <a:lt2>
          <a:srgbClr val="FFFFFF"/>
        </a:lt2>
        <a:accent1>
          <a:srgbClr val="9966FF"/>
        </a:accent1>
        <a:accent2>
          <a:srgbClr val="00CC66"/>
        </a:accent2>
        <a:accent3>
          <a:srgbClr val="B8B8CA"/>
        </a:accent3>
        <a:accent4>
          <a:srgbClr val="DADADA"/>
        </a:accent4>
        <a:accent5>
          <a:srgbClr val="CAB8FF"/>
        </a:accent5>
        <a:accent6>
          <a:srgbClr val="00B95C"/>
        </a:accent6>
        <a:hlink>
          <a:srgbClr val="65C8FF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5">
        <a:dk1>
          <a:srgbClr val="000000"/>
        </a:dk1>
        <a:lt1>
          <a:srgbClr val="FFFFFF"/>
        </a:lt1>
        <a:dk2>
          <a:srgbClr val="336600"/>
        </a:dk2>
        <a:lt2>
          <a:srgbClr val="FFFFFF"/>
        </a:lt2>
        <a:accent1>
          <a:srgbClr val="B7C533"/>
        </a:accent1>
        <a:accent2>
          <a:srgbClr val="CCCCFF"/>
        </a:accent2>
        <a:accent3>
          <a:srgbClr val="ADB8AA"/>
        </a:accent3>
        <a:accent4>
          <a:srgbClr val="DADADA"/>
        </a:accent4>
        <a:accent5>
          <a:srgbClr val="D8DFAD"/>
        </a:accent5>
        <a:accent6>
          <a:srgbClr val="B9B9E7"/>
        </a:accent6>
        <a:hlink>
          <a:srgbClr val="FFFFC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6">
        <a:dk1>
          <a:srgbClr val="000000"/>
        </a:dk1>
        <a:lt1>
          <a:srgbClr val="FFFFFF"/>
        </a:lt1>
        <a:dk2>
          <a:srgbClr val="006B80"/>
        </a:dk2>
        <a:lt2>
          <a:srgbClr val="C1CB75"/>
        </a:lt2>
        <a:accent1>
          <a:srgbClr val="6F8406"/>
        </a:accent1>
        <a:accent2>
          <a:srgbClr val="D9E288"/>
        </a:accent2>
        <a:accent3>
          <a:srgbClr val="AABAC0"/>
        </a:accent3>
        <a:accent4>
          <a:srgbClr val="DADADA"/>
        </a:accent4>
        <a:accent5>
          <a:srgbClr val="BBC2AA"/>
        </a:accent5>
        <a:accent6>
          <a:srgbClr val="C4CD7B"/>
        </a:accent6>
        <a:hlink>
          <a:srgbClr val="00CC00"/>
        </a:hlink>
        <a:folHlink>
          <a:srgbClr val="C0FF7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7">
        <a:dk1>
          <a:srgbClr val="5F5F5F"/>
        </a:dk1>
        <a:lt1>
          <a:srgbClr val="FFFFFF"/>
        </a:lt1>
        <a:dk2>
          <a:srgbClr val="FF6600"/>
        </a:dk2>
        <a:lt2>
          <a:srgbClr val="FFFFFF"/>
        </a:lt2>
        <a:accent1>
          <a:srgbClr val="CC6600"/>
        </a:accent1>
        <a:accent2>
          <a:srgbClr val="FF6600"/>
        </a:accent2>
        <a:accent3>
          <a:srgbClr val="FFB8AA"/>
        </a:accent3>
        <a:accent4>
          <a:srgbClr val="DADADA"/>
        </a:accent4>
        <a:accent5>
          <a:srgbClr val="E2B8AA"/>
        </a:accent5>
        <a:accent6>
          <a:srgbClr val="E75C00"/>
        </a:accent6>
        <a:hlink>
          <a:srgbClr val="FFFF99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8">
        <a:dk1>
          <a:srgbClr val="000000"/>
        </a:dk1>
        <a:lt1>
          <a:srgbClr val="FFFFFF"/>
        </a:lt1>
        <a:dk2>
          <a:srgbClr val="FFBA2F"/>
        </a:dk2>
        <a:lt2>
          <a:srgbClr val="A50021"/>
        </a:lt2>
        <a:accent1>
          <a:srgbClr val="FF6600"/>
        </a:accent1>
        <a:accent2>
          <a:srgbClr val="CC6600"/>
        </a:accent2>
        <a:accent3>
          <a:srgbClr val="FFD9AD"/>
        </a:accent3>
        <a:accent4>
          <a:srgbClr val="DADADA"/>
        </a:accent4>
        <a:accent5>
          <a:srgbClr val="FFB8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Stream</Template>
  <TotalTime>840</TotalTime>
  <Words>216</Words>
  <Application>Microsoft Office PowerPoint</Application>
  <PresentationFormat>Экран (4:3)</PresentationFormat>
  <Paragraphs>42</Paragraphs>
  <Slides>7</Slides>
  <Notes>7</Notes>
  <HiddenSlides>0</HiddenSlides>
  <MMClips>0</MMClips>
  <ScaleCrop>false</ScaleCrop>
  <HeadingPairs>
    <vt:vector size="4" baseType="variant">
      <vt:variant>
        <vt:lpstr>Тема</vt:lpstr>
      </vt:variant>
      <vt:variant>
        <vt:i4>3</vt:i4>
      </vt:variant>
      <vt:variant>
        <vt:lpstr>Заголовки слайдов</vt:lpstr>
      </vt:variant>
      <vt:variant>
        <vt:i4>7</vt:i4>
      </vt:variant>
    </vt:vector>
  </HeadingPairs>
  <TitlesOfParts>
    <vt:vector size="10" baseType="lpstr">
      <vt:lpstr>Течение</vt:lpstr>
      <vt:lpstr>1_Течение</vt:lpstr>
      <vt:lpstr>Океан</vt:lpstr>
      <vt:lpstr>Информационно-статистический  обзор  коллективных  и индивидуальных  обращений  граждан  за  1 квартал 2017 года</vt:lpstr>
      <vt:lpstr>И Н Ф О Р М А Ц И Я   о  работе  с  коллективными  и  индивидуальными обращениями  граждан, поступившими  в  адрес  Министерства  природных  ресурсов  и  экологии  Камчатского  края</vt:lpstr>
      <vt:lpstr>Количество  обращений  поступивших  в  1 квартале 2017  года  в сравнении с  обращениями,  поступившими  в  1 квартале 2016 года , с  распределением  по  районам  Камчатского  края</vt:lpstr>
      <vt:lpstr>Количество обращений поступивших  в Министерство природных ресурсов и  экологии  Камчатского края  в  1 квартале 2016  и   1 квартале 2017 годов</vt:lpstr>
      <vt:lpstr>Поступление, рассмотрение и направление по компетенции обращений  граждан  в 1 квартале 2017 года</vt:lpstr>
      <vt:lpstr>Доля тем в общем количестве вопросов, содержащихся в обращениях, рассмотренных  в  1 квартале 2017 года</vt:lpstr>
      <vt:lpstr>Результаты  рассмотрения  обращений граждан,  поступивших  в  Министерство  природных ресурсов  и экологии  Камчатского  края  в 1 квартале 2017 года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Аналитический обзор обращений граждан</dc:title>
  <dc:creator>Светлана</dc:creator>
  <cp:lastModifiedBy>123</cp:lastModifiedBy>
  <cp:revision>156</cp:revision>
  <dcterms:created xsi:type="dcterms:W3CDTF">2011-01-31T10:29:36Z</dcterms:created>
  <dcterms:modified xsi:type="dcterms:W3CDTF">2017-04-03T12:25:13Z</dcterms:modified>
</cp:coreProperties>
</file>