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3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0;&#1085;&#1080;&#1075;&#1072;1-&#1086;&#1073;&#1088;&#1072;&#1097;&#1077;&#1085;&#1080;&#1103;%202014%20&#1075;&#1086;&#1076;%201.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0;&#1085;&#1080;&#1075;&#1072;1-&#1086;&#1073;&#1088;&#1072;&#1097;&#1077;&#1085;&#1080;&#1103;%202014%20&#1075;&#1086;&#1076;%201.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0;&#1085;&#1080;&#1075;&#1072;1-&#1086;&#1073;&#1088;&#1072;&#1097;&#1077;&#1085;&#1080;&#1103;%202014%20&#1075;&#1086;&#1076;%201.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50;&#1085;&#1080;&#1075;&#1072;1-&#1086;&#1073;&#1088;&#1072;&#1097;&#1077;&#1085;&#1080;&#1103;%202014%20&#1075;&#1086;&#1076;%201.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Лист1!$F$3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Лист1!$E$4:$E$19</c:f>
              <c:strCache>
                <c:ptCount val="13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Соболевский район</c:v>
                </c:pt>
                <c:pt idx="11">
                  <c:v>Усть-Камчатский район</c:v>
                </c:pt>
                <c:pt idx="12">
                  <c:v>Вилючинский городской округ</c:v>
                </c:pt>
              </c:strCache>
            </c:strRef>
          </c:cat>
          <c:val>
            <c:numRef>
              <c:f>Лист1!$F$4:$F$19</c:f>
              <c:numCache>
                <c:formatCode>General</c:formatCode>
                <c:ptCount val="13"/>
                <c:pt idx="0">
                  <c:v>3.8</c:v>
                </c:pt>
                <c:pt idx="1">
                  <c:v>3.8</c:v>
                </c:pt>
                <c:pt idx="2">
                  <c:v>0</c:v>
                </c:pt>
                <c:pt idx="3">
                  <c:v>5.8</c:v>
                </c:pt>
                <c:pt idx="4">
                  <c:v>0</c:v>
                </c:pt>
                <c:pt idx="5">
                  <c:v>50</c:v>
                </c:pt>
                <c:pt idx="6">
                  <c:v>0</c:v>
                </c:pt>
                <c:pt idx="7">
                  <c:v>0</c:v>
                </c:pt>
                <c:pt idx="8">
                  <c:v>34.700000000000003</c:v>
                </c:pt>
                <c:pt idx="9">
                  <c:v>0</c:v>
                </c:pt>
                <c:pt idx="10">
                  <c:v>1.9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Лист1!$E$4:$E$19</c:f>
              <c:strCache>
                <c:ptCount val="13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Соболевский район</c:v>
                </c:pt>
                <c:pt idx="11">
                  <c:v>Усть-Камчатский район</c:v>
                </c:pt>
                <c:pt idx="12">
                  <c:v>Вилючинский городской округ</c:v>
                </c:pt>
              </c:strCache>
            </c:strRef>
          </c:cat>
          <c:val>
            <c:numRef>
              <c:f>Лист1!$G$4:$G$19</c:f>
              <c:numCache>
                <c:formatCode>General</c:formatCode>
                <c:ptCount val="13"/>
                <c:pt idx="0">
                  <c:v>2.2000000000000002</c:v>
                </c:pt>
                <c:pt idx="1">
                  <c:v>0.6</c:v>
                </c:pt>
                <c:pt idx="2">
                  <c:v>0.6</c:v>
                </c:pt>
                <c:pt idx="3">
                  <c:v>23.2</c:v>
                </c:pt>
                <c:pt idx="4">
                  <c:v>2.8</c:v>
                </c:pt>
                <c:pt idx="5">
                  <c:v>55.1</c:v>
                </c:pt>
                <c:pt idx="6">
                  <c:v>0</c:v>
                </c:pt>
                <c:pt idx="7">
                  <c:v>0</c:v>
                </c:pt>
                <c:pt idx="8">
                  <c:v>8.3000000000000007</c:v>
                </c:pt>
                <c:pt idx="9">
                  <c:v>0</c:v>
                </c:pt>
                <c:pt idx="10">
                  <c:v>1.1000000000000001</c:v>
                </c:pt>
                <c:pt idx="11">
                  <c:v>0.6</c:v>
                </c:pt>
                <c:pt idx="12">
                  <c:v>5.5</c:v>
                </c:pt>
              </c:numCache>
            </c:numRef>
          </c:val>
        </c:ser>
        <c:axId val="132835968"/>
        <c:axId val="83227008"/>
      </c:barChart>
      <c:catAx>
        <c:axId val="132835968"/>
        <c:scaling>
          <c:orientation val="maxMin"/>
        </c:scaling>
        <c:axPos val="l"/>
        <c:numFmt formatCode="#&quot; &quot;?/?" sourceLinked="0"/>
        <c:tickLblPos val="nextTo"/>
        <c:txPr>
          <a:bodyPr anchor="ctr" anchorCtr="1"/>
          <a:lstStyle/>
          <a:p>
            <a:pPr>
              <a:defRPr sz="1100" b="1">
                <a:solidFill>
                  <a:schemeClr val="tx1"/>
                </a:solidFill>
              </a:defRPr>
            </a:pPr>
            <a:endParaRPr lang="ru-RU"/>
          </a:p>
        </c:txPr>
        <c:crossAx val="83227008"/>
        <c:crosses val="autoZero"/>
        <c:lblAlgn val="ctr"/>
        <c:lblOffset val="100"/>
      </c:catAx>
      <c:valAx>
        <c:axId val="8322700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100">
                <a:solidFill>
                  <a:schemeClr val="tx1"/>
                </a:solidFill>
              </a:defRPr>
            </a:pPr>
            <a:endParaRPr lang="ru-RU"/>
          </a:p>
        </c:txPr>
        <c:crossAx val="132835968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txPr>
        <a:bodyPr/>
        <a:lstStyle/>
        <a:p>
          <a:pPr>
            <a:defRPr sz="1100" b="1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2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Лист1!$A$4:$A$9</c:f>
              <c:strCache>
                <c:ptCount val="6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</c:strCache>
            </c:strRef>
          </c:cat>
          <c:val>
            <c:numRef>
              <c:f>Лист1!$B$4:$B$9</c:f>
              <c:numCache>
                <c:formatCode>General</c:formatCode>
                <c:ptCount val="6"/>
                <c:pt idx="0">
                  <c:v>4</c:v>
                </c:pt>
                <c:pt idx="1">
                  <c:v>4</c:v>
                </c:pt>
                <c:pt idx="2">
                  <c:v>9</c:v>
                </c:pt>
                <c:pt idx="3">
                  <c:v>5</c:v>
                </c:pt>
                <c:pt idx="4">
                  <c:v>11</c:v>
                </c:pt>
                <c:pt idx="5">
                  <c:v>19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Лист1!$A$4:$A$9</c:f>
              <c:strCache>
                <c:ptCount val="6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</c:strCache>
            </c:strRef>
          </c:cat>
          <c:val>
            <c:numRef>
              <c:f>Лист1!$C$4:$C$9</c:f>
              <c:numCache>
                <c:formatCode>General</c:formatCode>
                <c:ptCount val="6"/>
                <c:pt idx="0">
                  <c:v>14</c:v>
                </c:pt>
                <c:pt idx="1">
                  <c:v>32</c:v>
                </c:pt>
                <c:pt idx="2">
                  <c:v>28</c:v>
                </c:pt>
                <c:pt idx="3">
                  <c:v>28</c:v>
                </c:pt>
                <c:pt idx="4">
                  <c:v>36</c:v>
                </c:pt>
                <c:pt idx="5">
                  <c:v>43</c:v>
                </c:pt>
              </c:numCache>
            </c:numRef>
          </c:val>
        </c:ser>
        <c:axId val="83674624"/>
        <c:axId val="99624832"/>
      </c:barChart>
      <c:catAx>
        <c:axId val="83674624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>
                <a:solidFill>
                  <a:schemeClr val="tx1"/>
                </a:solidFill>
              </a:defRPr>
            </a:pPr>
            <a:endParaRPr lang="ru-RU"/>
          </a:p>
        </c:txPr>
        <c:crossAx val="99624832"/>
        <c:crosses val="autoZero"/>
        <c:auto val="1"/>
        <c:lblAlgn val="ctr"/>
        <c:lblOffset val="100"/>
      </c:catAx>
      <c:valAx>
        <c:axId val="99624832"/>
        <c:scaling>
          <c:orientation val="minMax"/>
        </c:scaling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tickLblPos val="high"/>
        <c:txPr>
          <a:bodyPr rot="0" vert="horz"/>
          <a:lstStyle/>
          <a:p>
            <a:pPr>
              <a:defRPr sz="1200" b="1">
                <a:solidFill>
                  <a:schemeClr val="tx1"/>
                </a:solidFill>
              </a:defRPr>
            </a:pPr>
            <a:endParaRPr lang="ru-RU"/>
          </a:p>
        </c:txPr>
        <c:crossAx val="83674624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spPr>
        <a:solidFill>
          <a:srgbClr val="0000FF"/>
        </a:solidFill>
      </c:spPr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</c:chart>
  <c:spPr>
    <a:solidFill>
      <a:srgbClr val="000099"/>
    </a:solid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3.8095238095238099E-2"/>
          <c:w val="0.96376811594202849"/>
          <c:h val="0.51820645496236006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Лист1!$L$3:$L$9</c:f>
              <c:strCache>
                <c:ptCount val="7"/>
                <c:pt idx="0">
                  <c:v>Вопросы управления особо охраняемыми природными территориями регионального значения</c:v>
                </c:pt>
                <c:pt idx="1">
                  <c:v>Использование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Вопросы охраны и использования животного мира</c:v>
                </c:pt>
                <c:pt idx="6">
                  <c:v>Другие вопросы</c:v>
                </c:pt>
              </c:strCache>
            </c:strRef>
          </c:cat>
          <c:val>
            <c:numRef>
              <c:f>Лист1!$M$3:$M$9</c:f>
              <c:numCache>
                <c:formatCode>General</c:formatCode>
                <c:ptCount val="7"/>
                <c:pt idx="0">
                  <c:v>7.2</c:v>
                </c:pt>
                <c:pt idx="1">
                  <c:v>5.5</c:v>
                </c:pt>
                <c:pt idx="2">
                  <c:v>1.7</c:v>
                </c:pt>
                <c:pt idx="3">
                  <c:v>64.099999999999994</c:v>
                </c:pt>
                <c:pt idx="4">
                  <c:v>6.6</c:v>
                </c:pt>
                <c:pt idx="5">
                  <c:v>11.6</c:v>
                </c:pt>
                <c:pt idx="6">
                  <c:v>8.4</c:v>
                </c:pt>
              </c:numCache>
            </c:numRef>
          </c:val>
        </c:ser>
      </c:pie3DChart>
    </c:plotArea>
    <c:legend>
      <c:legendPos val="b"/>
      <c:legendEntry>
        <c:idx val="0"/>
        <c:txPr>
          <a:bodyPr/>
          <a:lstStyle/>
          <a:p>
            <a:pPr>
              <a:defRPr sz="900" b="1">
                <a:solidFill>
                  <a:schemeClr val="bg2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11284919548099966"/>
          <c:y val="0.61578832547521267"/>
          <c:w val="0.72176537715394273"/>
          <c:h val="0.35851913665977231"/>
        </c:manualLayout>
      </c:layout>
      <c:spPr>
        <a:solidFill>
          <a:schemeClr val="bg1">
            <a:lumMod val="60000"/>
            <a:lumOff val="40000"/>
          </a:schemeClr>
        </a:solidFill>
      </c:spPr>
      <c:txPr>
        <a:bodyPr/>
        <a:lstStyle/>
        <a:p>
          <a:pPr>
            <a:defRPr b="1">
              <a:solidFill>
                <a:schemeClr val="bg2"/>
              </a:solidFill>
            </a:defRPr>
          </a:pPr>
          <a:endParaRPr lang="ru-RU"/>
        </a:p>
      </c:txPr>
    </c:legend>
    <c:plotVisOnly val="1"/>
    <c:dispBlanksAs val="zero"/>
  </c:chart>
  <c:spPr>
    <a:solidFill>
      <a:srgbClr val="0000FF"/>
    </a:solidFill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67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Лист1!$I$3:$I$5</c:f>
              <c:strCache>
                <c:ptCount val="3"/>
                <c:pt idx="0">
                  <c:v>Даны разъяснения</c:v>
                </c:pt>
                <c:pt idx="1">
                  <c:v>Направлены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79.5</c:v>
                </c:pt>
                <c:pt idx="1">
                  <c:v>12.2</c:v>
                </c:pt>
                <c:pt idx="2">
                  <c:v>8.3000000000000007</c:v>
                </c:pt>
              </c:numCache>
            </c:numRef>
          </c:val>
        </c:ser>
        <c:firstSliceAng val="0"/>
      </c:pieChart>
    </c:plotArea>
    <c:legend>
      <c:legendPos val="r"/>
      <c:layout/>
      <c:spPr>
        <a:solidFill>
          <a:schemeClr val="bg1">
            <a:lumMod val="60000"/>
            <a:lumOff val="40000"/>
          </a:scheme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sz="1200">
              <a:solidFill>
                <a:schemeClr val="bg2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solidFill>
      <a:srgbClr val="0000FF"/>
    </a:solidFill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</a:t>
            </a:r>
            <a:r>
              <a:rPr lang="ru-RU" sz="2800" b="1" dirty="0" smtClean="0">
                <a:solidFill>
                  <a:schemeClr val="bg2"/>
                </a:solidFill>
              </a:rPr>
              <a:t>1 </a:t>
            </a:r>
            <a:r>
              <a:rPr lang="ru-RU" sz="2800" b="1" dirty="0" smtClean="0">
                <a:solidFill>
                  <a:schemeClr val="bg2"/>
                </a:solidFill>
              </a:rPr>
              <a:t>полугодие 2021 </a:t>
            </a:r>
            <a:r>
              <a:rPr lang="ru-RU" sz="2800" b="1" dirty="0" smtClean="0">
                <a:solidFill>
                  <a:schemeClr val="bg2"/>
                </a:solidFill>
              </a:rPr>
              <a:t>год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 1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полугодии 2021 года 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181 обращение 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</a:t>
            </a:r>
            <a:r>
              <a:rPr lang="ru-RU" sz="2000" dirty="0" smtClean="0">
                <a:latin typeface="Arial" charset="0"/>
              </a:rPr>
              <a:t>периодом  2020  года </a:t>
            </a:r>
            <a:r>
              <a:rPr lang="ru-RU" sz="2000" dirty="0" smtClean="0">
                <a:latin typeface="Arial" charset="0"/>
              </a:rPr>
              <a:t>общее </a:t>
            </a:r>
            <a:r>
              <a:rPr lang="ru-RU" sz="2000" dirty="0" smtClean="0">
                <a:latin typeface="Arial" charset="0"/>
              </a:rPr>
              <a:t>количество  </a:t>
            </a:r>
            <a:r>
              <a:rPr lang="ru-RU" sz="2000" dirty="0">
                <a:latin typeface="Arial" charset="0"/>
              </a:rPr>
              <a:t>обращений </a:t>
            </a:r>
            <a:r>
              <a:rPr lang="ru-RU" sz="2000" dirty="0" smtClean="0">
                <a:latin typeface="Arial" charset="0"/>
              </a:rPr>
              <a:t> увеличилось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 3,5 раза </a:t>
            </a:r>
            <a:r>
              <a:rPr lang="ru-RU" sz="2000" dirty="0" smtClean="0">
                <a:latin typeface="Arial" charset="0"/>
              </a:rPr>
              <a:t>(в  2020  </a:t>
            </a:r>
            <a:r>
              <a:rPr lang="ru-RU" sz="2000" dirty="0" smtClean="0">
                <a:latin typeface="Arial" charset="0"/>
              </a:rPr>
              <a:t>году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52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обращения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июне 2021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29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обращений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2020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19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обращений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в  </a:t>
            </a:r>
            <a:r>
              <a:rPr lang="ru-RU" sz="2000" dirty="0" smtClean="0">
                <a:latin typeface="Arial Unicode MS" pitchFamily="34" charset="-128"/>
              </a:rPr>
              <a:t>1 полугодии  2021  года </a:t>
            </a:r>
            <a:r>
              <a:rPr lang="ru-RU" sz="2000" dirty="0" smtClean="0">
                <a:latin typeface="Arial Unicode MS" pitchFamily="34" charset="-128"/>
              </a:rPr>
              <a:t/>
            </a:r>
            <a:br>
              <a:rPr lang="ru-RU" sz="2000" dirty="0" smtClean="0">
                <a:latin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</a:rPr>
              <a:t>в сравнении с обращениями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поступившими  в  </a:t>
            </a:r>
            <a:r>
              <a:rPr lang="ru-RU" sz="2000" dirty="0" smtClean="0">
                <a:latin typeface="Arial Unicode MS" pitchFamily="34" charset="-128"/>
              </a:rPr>
              <a:t>1 полугодии 2020  года 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с  </a:t>
            </a:r>
            <a:r>
              <a:rPr lang="ru-RU" sz="2000" dirty="0">
                <a:latin typeface="Arial Unicode MS" pitchFamily="34" charset="-128"/>
              </a:rPr>
              <a:t>распределением  по  районам  Камчатского  края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экологии </a:t>
            </a:r>
            <a:r>
              <a:rPr lang="ru-RU" sz="1800" dirty="0" smtClean="0">
                <a:latin typeface="Arial" charset="0"/>
              </a:rPr>
              <a:t>Камчатского края</a:t>
            </a:r>
            <a:br>
              <a:rPr lang="ru-RU" sz="1800" dirty="0" smtClean="0">
                <a:latin typeface="Arial" charset="0"/>
              </a:rPr>
            </a:br>
            <a:r>
              <a:rPr lang="ru-RU" sz="1800" dirty="0" smtClean="0">
                <a:latin typeface="Arial" charset="0"/>
              </a:rPr>
              <a:t>  </a:t>
            </a:r>
            <a:r>
              <a:rPr lang="ru-RU" sz="1800" dirty="0" smtClean="0">
                <a:latin typeface="Arial" charset="0"/>
              </a:rPr>
              <a:t>в  1 </a:t>
            </a:r>
            <a:r>
              <a:rPr lang="ru-RU" sz="1800" dirty="0" smtClean="0">
                <a:latin typeface="Arial" charset="0"/>
              </a:rPr>
              <a:t>полугодии 2021 года  </a:t>
            </a:r>
            <a:r>
              <a:rPr lang="ru-RU" sz="1800" dirty="0" smtClean="0">
                <a:latin typeface="Arial" charset="0"/>
              </a:rPr>
              <a:t>и  </a:t>
            </a:r>
            <a:r>
              <a:rPr lang="ru-RU" sz="1800" dirty="0" smtClean="0">
                <a:latin typeface="Arial" charset="0"/>
              </a:rPr>
              <a:t>в  </a:t>
            </a:r>
            <a:r>
              <a:rPr lang="ru-RU" sz="1800" dirty="0" smtClean="0">
                <a:latin typeface="Arial" charset="0"/>
              </a:rPr>
              <a:t>1 </a:t>
            </a:r>
            <a:r>
              <a:rPr lang="ru-RU" sz="1800" dirty="0" smtClean="0">
                <a:latin typeface="Arial" charset="0"/>
              </a:rPr>
              <a:t>полугодии  2020 года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за 1 </a:t>
            </a:r>
            <a:r>
              <a:rPr lang="ru-RU" sz="2000" dirty="0" smtClean="0">
                <a:latin typeface="Arial" charset="0"/>
              </a:rPr>
              <a:t>полугодие 2021 </a:t>
            </a:r>
            <a:r>
              <a:rPr lang="ru-RU" sz="2000" dirty="0" smtClean="0">
                <a:latin typeface="Arial" charset="0"/>
              </a:rPr>
              <a:t>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971639" y="1916113"/>
            <a:ext cx="6075274" cy="3771900"/>
            <a:chOff x="1994" y="1641"/>
            <a:chExt cx="7504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1994" y="5329"/>
              <a:ext cx="302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12 </a:t>
              </a:r>
              <a:r>
                <a:rPr lang="ru-RU" b="1" dirty="0" smtClean="0">
                  <a:cs typeface="Times New Roman" pitchFamily="18" charset="0"/>
                </a:rPr>
                <a:t>обращений </a:t>
              </a:r>
              <a:r>
                <a:rPr lang="ru-RU" b="1" dirty="0" smtClean="0">
                  <a:cs typeface="Times New Roman" pitchFamily="18" charset="0"/>
                </a:rPr>
                <a:t>(6,6 %)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144 (79,5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22 </a:t>
              </a:r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(</a:t>
              </a:r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12,2 </a:t>
              </a:r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обращения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5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10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17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 smtClean="0">
                <a:cs typeface="Times New Roman" pitchFamily="18" charset="0"/>
              </a:rPr>
              <a:t>Управление по работе с обращениями граждан Аппарата Губернатора </a:t>
            </a:r>
            <a:r>
              <a:rPr lang="ru-RU" b="1" dirty="0">
                <a:cs typeface="Times New Roman" pitchFamily="18" charset="0"/>
              </a:rPr>
              <a:t>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50 </a:t>
            </a:r>
            <a:r>
              <a:rPr lang="ru-RU" b="1" dirty="0" smtClean="0">
                <a:cs typeface="Times New Roman" pitchFamily="18" charset="0"/>
              </a:rPr>
              <a:t>обращений </a:t>
            </a:r>
            <a:r>
              <a:rPr lang="ru-RU" b="1" dirty="0" smtClean="0">
                <a:cs typeface="Times New Roman" pitchFamily="18" charset="0"/>
              </a:rPr>
              <a:t>(27,6 %)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93 </a:t>
            </a:r>
            <a:r>
              <a:rPr lang="ru-RU" b="1" dirty="0" smtClean="0">
                <a:cs typeface="Times New Roman" pitchFamily="18" charset="0"/>
              </a:rPr>
              <a:t>обращений  </a:t>
            </a:r>
            <a:r>
              <a:rPr lang="ru-RU" b="1" dirty="0" smtClean="0">
                <a:cs typeface="Times New Roman" pitchFamily="18" charset="0"/>
              </a:rPr>
              <a:t>(51,2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49 обращений  (27,1 %)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</a:t>
            </a:r>
            <a:r>
              <a:rPr lang="ru-RU" sz="2000" dirty="0" smtClean="0">
                <a:latin typeface="Times New Roman" pitchFamily="18" charset="0"/>
              </a:rPr>
              <a:t> тем  в  общем  </a:t>
            </a:r>
            <a:r>
              <a:rPr lang="ru-RU" sz="2000" dirty="0">
                <a:latin typeface="Times New Roman" pitchFamily="18" charset="0"/>
              </a:rPr>
              <a:t>количестве </a:t>
            </a:r>
            <a:r>
              <a:rPr lang="ru-RU" sz="2000" dirty="0" smtClean="0">
                <a:latin typeface="Times New Roman" pitchFamily="18" charset="0"/>
              </a:rPr>
              <a:t> вопросов</a:t>
            </a:r>
            <a:r>
              <a:rPr lang="ru-RU" sz="2000" dirty="0">
                <a:latin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</a:rPr>
              <a:t> содержащихся </a:t>
            </a:r>
            <a:br>
              <a:rPr lang="ru-RU" sz="2000" dirty="0" smtClean="0">
                <a:latin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</a:rPr>
              <a:t>обращениях, </a:t>
            </a:r>
            <a:r>
              <a:rPr lang="ru-RU" sz="2000" dirty="0" smtClean="0">
                <a:latin typeface="Times New Roman" pitchFamily="18" charset="0"/>
              </a:rPr>
              <a:t> рассмотренных  </a:t>
            </a:r>
            <a:r>
              <a:rPr lang="ru-RU" sz="2000" dirty="0" smtClean="0">
                <a:latin typeface="Times New Roman" pitchFamily="18" charset="0"/>
              </a:rPr>
              <a:t>в  1 </a:t>
            </a:r>
            <a:r>
              <a:rPr lang="ru-RU" sz="2000" dirty="0" smtClean="0">
                <a:latin typeface="Times New Roman" pitchFamily="18" charset="0"/>
              </a:rPr>
              <a:t>полугодии  2021 года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за  1 </a:t>
            </a:r>
            <a:r>
              <a:rPr lang="ru-RU" sz="2000" dirty="0" smtClean="0">
                <a:latin typeface="Arial" charset="0"/>
              </a:rPr>
              <a:t>полугодии 2021 год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1362</TotalTime>
  <Words>202</Words>
  <Application>Microsoft Office PowerPoint</Application>
  <PresentationFormat>Экран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Течение</vt:lpstr>
      <vt:lpstr>Океан</vt:lpstr>
      <vt:lpstr>Информационно-статистический  обзор  коллективных  и индивидуальных  обращений  граждан  за 1 полугодие 2021 год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в  1 полугодии  2021  года  в сравнении с обращениями, поступившими  в  1 полугодии 2020  года , с  распределением  по  районам  Камчатского  края</vt:lpstr>
      <vt:lpstr>Количество обращений поступивших  в Министерство природных ресурсов и  экологии Камчатского края   в  1 полугодии 2021 года  и  в  1 полугодии  2020 года</vt:lpstr>
      <vt:lpstr>Поступление, рассмотрение и направление по компетенции обращений  граждан  за 1 полугодие 2021 года</vt:lpstr>
      <vt:lpstr>Доля  тем  в  общем  количестве  вопросов,  содержащихся  в обращениях,  рассмотренных  в  1 полугодии  2021 года</vt:lpstr>
      <vt:lpstr>Результаты  рассмотрения  обращений граждан,  поступивших  в  Министерство  природных ресурсов  и экологии  Камчатского  края  за  1 полугодии 2021 год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TATIYANA</cp:lastModifiedBy>
  <cp:revision>293</cp:revision>
  <dcterms:created xsi:type="dcterms:W3CDTF">2011-01-31T10:29:36Z</dcterms:created>
  <dcterms:modified xsi:type="dcterms:W3CDTF">2021-07-01T16:10:51Z</dcterms:modified>
</cp:coreProperties>
</file>