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36" y="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Лист1!$E$4:$E$17</c:f>
              <c:strCache>
                <c:ptCount val="11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</c:strCache>
            </c:strRef>
          </c:cat>
          <c:val>
            <c:numRef>
              <c:f>Лист1!$F$4:$F$17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11.4</c:v>
                </c:pt>
                <c:pt idx="4">
                  <c:v>2.9</c:v>
                </c:pt>
                <c:pt idx="5">
                  <c:v>57.1</c:v>
                </c:pt>
                <c:pt idx="6">
                  <c:v>0</c:v>
                </c:pt>
                <c:pt idx="7">
                  <c:v>0</c:v>
                </c:pt>
                <c:pt idx="8">
                  <c:v>25.7</c:v>
                </c:pt>
                <c:pt idx="9">
                  <c:v>2.9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Лист1!$E$4:$E$17</c:f>
              <c:strCache>
                <c:ptCount val="11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</c:strCache>
            </c:strRef>
          </c:cat>
          <c:val>
            <c:numRef>
              <c:f>Лист1!$G$4:$G$17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3.8</c:v>
                </c:pt>
                <c:pt idx="3">
                  <c:v>7.7</c:v>
                </c:pt>
                <c:pt idx="4">
                  <c:v>0</c:v>
                </c:pt>
                <c:pt idx="5">
                  <c:v>65.5</c:v>
                </c:pt>
                <c:pt idx="6">
                  <c:v>0</c:v>
                </c:pt>
                <c:pt idx="7">
                  <c:v>3.8</c:v>
                </c:pt>
                <c:pt idx="8">
                  <c:v>15.4</c:v>
                </c:pt>
                <c:pt idx="9">
                  <c:v>0</c:v>
                </c:pt>
                <c:pt idx="10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66560"/>
        <c:axId val="40868096"/>
      </c:barChart>
      <c:catAx>
        <c:axId val="40866560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40868096"/>
        <c:crosses val="autoZero"/>
        <c:auto val="0"/>
        <c:lblAlgn val="ctr"/>
        <c:lblOffset val="100"/>
        <c:noMultiLvlLbl val="0"/>
      </c:catAx>
      <c:valAx>
        <c:axId val="408680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40866560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Лист1!$B$4:$B$9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833216"/>
        <c:axId val="67839104"/>
      </c:barChart>
      <c:catAx>
        <c:axId val="67833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67839104"/>
        <c:crosses val="autoZero"/>
        <c:auto val="1"/>
        <c:lblAlgn val="ctr"/>
        <c:lblOffset val="100"/>
        <c:noMultiLvlLbl val="0"/>
      </c:catAx>
      <c:valAx>
        <c:axId val="6783910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  <c:crossAx val="6783321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27</c:v>
                </c:pt>
                <c:pt idx="1">
                  <c:v>7.7</c:v>
                </c:pt>
                <c:pt idx="2">
                  <c:v>3.8</c:v>
                </c:pt>
                <c:pt idx="3">
                  <c:v>23.1</c:v>
                </c:pt>
                <c:pt idx="4">
                  <c:v>19.2</c:v>
                </c:pt>
                <c:pt idx="5">
                  <c:v>19.2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77</c:v>
                </c:pt>
                <c:pt idx="1">
                  <c:v>19.2</c:v>
                </c:pt>
                <c:pt idx="2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</a:t>
            </a:r>
            <a:r>
              <a:rPr lang="ru-RU" sz="2800" b="1" dirty="0" smtClean="0">
                <a:solidFill>
                  <a:schemeClr val="bg2"/>
                </a:solidFill>
              </a:rPr>
              <a:t>полугодие </a:t>
            </a:r>
            <a:r>
              <a:rPr lang="ru-RU" sz="2800" b="1" dirty="0" smtClean="0">
                <a:solidFill>
                  <a:schemeClr val="bg2"/>
                </a:solidFill>
              </a:rPr>
              <a:t>2019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полугодии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2018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26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2018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35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4 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5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1 полугодии 2019  года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</a:t>
            </a:r>
            <a:r>
              <a:rPr lang="ru-RU" sz="2000" dirty="0" smtClean="0">
                <a:latin typeface="Arial Unicode MS" pitchFamily="34" charset="-128"/>
              </a:rPr>
              <a:t>количеством обращений, поступившим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1 полугодии  2018  года ,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с  </a:t>
            </a:r>
            <a:r>
              <a:rPr lang="ru-RU" sz="2000" dirty="0">
                <a:latin typeface="Arial Unicode MS" pitchFamily="34" charset="-128"/>
              </a:rPr>
              <a:t>распределением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>
                <a:latin typeface="Arial Unicode MS" pitchFamily="34" charset="-128"/>
              </a:rPr>
              <a:t>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9093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</a:t>
            </a:r>
            <a:r>
              <a:rPr lang="ru-RU" sz="1800" dirty="0" smtClean="0">
                <a:latin typeface="Arial" charset="0"/>
              </a:rPr>
              <a:t>экологии Камчатского края </a:t>
            </a:r>
            <a:r>
              <a:rPr lang="ru-RU" sz="1800" dirty="0">
                <a:latin typeface="Arial" charset="0"/>
              </a:rPr>
              <a:t/>
            </a:r>
            <a:br>
              <a:rPr lang="ru-RU" sz="1800" dirty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в  </a:t>
            </a:r>
            <a:r>
              <a:rPr lang="ru-RU" sz="1800" dirty="0" smtClean="0">
                <a:latin typeface="Arial" charset="0"/>
              </a:rPr>
              <a:t>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2018 года  и </a:t>
            </a:r>
            <a:r>
              <a:rPr lang="ru-RU" sz="1800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</a:rPr>
              <a:t>в 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2019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5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1 </a:t>
            </a:r>
            <a:r>
              <a:rPr lang="ru-RU" sz="2000" dirty="0" smtClean="0">
                <a:latin typeface="Arial" charset="0"/>
              </a:rPr>
              <a:t>полугодие </a:t>
            </a:r>
            <a:r>
              <a:rPr lang="ru-RU" sz="2000" dirty="0" smtClean="0">
                <a:latin typeface="Arial" charset="0"/>
              </a:rPr>
              <a:t>2019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20 (77,0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 (19,2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обращения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>
                  <a:latin typeface="Arial" charset="0"/>
                  <a:cs typeface="Times New Roman" pitchFamily="18" charset="0"/>
                </a:rPr>
                <a:t>3</a:t>
              </a:r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 </a:t>
            </a:r>
            <a:r>
              <a:rPr lang="ru-RU" b="1" dirty="0" smtClean="0">
                <a:cs typeface="Times New Roman" pitchFamily="18" charset="0"/>
              </a:rPr>
              <a:t>обращений (</a:t>
            </a:r>
            <a:r>
              <a:rPr lang="ru-RU" b="1" dirty="0" smtClean="0">
                <a:cs typeface="Times New Roman" pitchFamily="18" charset="0"/>
              </a:rPr>
              <a:t>34.6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17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(65,3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6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(23,1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</a:t>
            </a:r>
            <a:r>
              <a:rPr lang="ru-RU" sz="2000" dirty="0" smtClean="0">
                <a:latin typeface="Times New Roman" pitchFamily="18" charset="0"/>
              </a:rPr>
              <a:t>полугодии  </a:t>
            </a:r>
            <a:r>
              <a:rPr lang="ru-RU" sz="2000" dirty="0" smtClean="0">
                <a:latin typeface="Times New Roman" pitchFamily="18" charset="0"/>
              </a:rPr>
              <a:t>2019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1 </a:t>
            </a:r>
            <a:r>
              <a:rPr lang="ru-RU" sz="2000" dirty="0" smtClean="0">
                <a:latin typeface="Arial" charset="0"/>
              </a:rPr>
              <a:t>полугодие  </a:t>
            </a:r>
            <a:r>
              <a:rPr lang="ru-RU" sz="2000" dirty="0" smtClean="0">
                <a:latin typeface="Arial" charset="0"/>
              </a:rPr>
              <a:t>2019 год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797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1362</TotalTime>
  <Words>214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полугодие 2019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2019  года  в сравнении с количеством обращений, поступившим   в  1 полугодии  2018  года , 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в  1 полугодии 2018 года  и  в  1 полугодии 2019 года</vt:lpstr>
      <vt:lpstr>Поступление, рассмотрение и направление по компетенции обращений  граждан  за 1 полугодие 2019 года</vt:lpstr>
      <vt:lpstr>Доля тем в общем количестве вопросов, содержащихся в обращениях, рассмотренных  в  1 полугодии  2019 года</vt:lpstr>
      <vt:lpstr>Результаты  рассмотрения  обращений граждан,  поступивших  в  Министерство  природных ресурсов  и экологии  Камчатского  края  за  1 полугодие  2019 год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293</cp:revision>
  <dcterms:created xsi:type="dcterms:W3CDTF">2011-01-31T10:29:36Z</dcterms:created>
  <dcterms:modified xsi:type="dcterms:W3CDTF">2019-07-03T04:09:14Z</dcterms:modified>
</cp:coreProperties>
</file>