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1.jpg" ContentType="image/jpeg"/>
  <Override PartName="/ppt/media/image22.jpg" ContentType="image/jpeg"/>
  <Override PartName="/ppt/media/image23.jpg" ContentType="image/jpeg"/>
  <Override PartName="/ppt/media/image27.jpg" ContentType="image/jpeg"/>
  <Override PartName="/ppt/media/image28.jpg" ContentType="image/jpeg"/>
  <Override PartName="/ppt/media/image29.jpg" ContentType="image/jpeg"/>
  <Override PartName="/ppt/media/image30.jpg" ContentType="image/jpeg"/>
  <Override PartName="/ppt/media/image42.jpg" ContentType="image/jpeg"/>
  <Override PartName="/ppt/media/image44.jpg" ContentType="image/jpeg"/>
  <Override PartName="/ppt/media/image45.jpg" ContentType="image/jpeg"/>
  <Override PartName="/ppt/media/image52.jpg" ContentType="image/jpeg"/>
  <Override PartName="/ppt/media/image5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85" r:id="rId5"/>
    <p:sldId id="286" r:id="rId6"/>
    <p:sldId id="288" r:id="rId7"/>
    <p:sldId id="292" r:id="rId8"/>
    <p:sldId id="263" r:id="rId9"/>
    <p:sldId id="267" r:id="rId10"/>
    <p:sldId id="269" r:id="rId11"/>
    <p:sldId id="289" r:id="rId12"/>
    <p:sldId id="277" r:id="rId13"/>
    <p:sldId id="293" r:id="rId14"/>
    <p:sldId id="274" r:id="rId15"/>
    <p:sldId id="276" r:id="rId16"/>
    <p:sldId id="283" r:id="rId17"/>
    <p:sldId id="270" r:id="rId18"/>
    <p:sldId id="264" r:id="rId19"/>
    <p:sldId id="266" r:id="rId20"/>
    <p:sldId id="271" r:id="rId21"/>
    <p:sldId id="265" r:id="rId22"/>
    <p:sldId id="290" r:id="rId23"/>
    <p:sldId id="268" r:id="rId24"/>
    <p:sldId id="275" r:id="rId25"/>
    <p:sldId id="281" r:id="rId26"/>
    <p:sldId id="272" r:id="rId27"/>
    <p:sldId id="278" r:id="rId28"/>
    <p:sldId id="294" r:id="rId29"/>
    <p:sldId id="280" r:id="rId30"/>
    <p:sldId id="279" r:id="rId31"/>
    <p:sldId id="282" r:id="rId32"/>
    <p:sldId id="291" r:id="rId33"/>
    <p:sldId id="284" r:id="rId34"/>
    <p:sldId id="261" r:id="rId35"/>
  </p:sldIdLst>
  <p:sldSz cx="10693400" cy="7561263"/>
  <p:notesSz cx="9144000" cy="6858000"/>
  <p:defaultTextStyle>
    <a:defPPr>
      <a:defRPr lang="ru-RU"/>
    </a:defPPr>
    <a:lvl1pPr marL="0" algn="l" defTabSz="104717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3585" algn="l" defTabSz="104717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7171" algn="l" defTabSz="104717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70756" algn="l" defTabSz="104717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94342" algn="l" defTabSz="104717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17927" algn="l" defTabSz="104717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41513" algn="l" defTabSz="104717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65098" algn="l" defTabSz="104717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88684" algn="l" defTabSz="104717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BD84C21-DFEF-4486-9D76-36D58487DA5D}">
          <p14:sldIdLst>
            <p14:sldId id="256"/>
            <p14:sldId id="257"/>
            <p14:sldId id="262"/>
            <p14:sldId id="285"/>
            <p14:sldId id="286"/>
            <p14:sldId id="288"/>
            <p14:sldId id="292"/>
            <p14:sldId id="263"/>
            <p14:sldId id="267"/>
            <p14:sldId id="269"/>
            <p14:sldId id="289"/>
            <p14:sldId id="277"/>
            <p14:sldId id="293"/>
            <p14:sldId id="274"/>
            <p14:sldId id="276"/>
            <p14:sldId id="283"/>
            <p14:sldId id="270"/>
            <p14:sldId id="264"/>
            <p14:sldId id="266"/>
            <p14:sldId id="271"/>
            <p14:sldId id="265"/>
            <p14:sldId id="290"/>
            <p14:sldId id="268"/>
            <p14:sldId id="275"/>
            <p14:sldId id="281"/>
            <p14:sldId id="272"/>
            <p14:sldId id="278"/>
            <p14:sldId id="294"/>
            <p14:sldId id="280"/>
            <p14:sldId id="279"/>
            <p14:sldId id="282"/>
            <p14:sldId id="291"/>
            <p14:sldId id="284"/>
          </p14:sldIdLst>
        </p14:section>
        <p14:section name="Раздел без заголовка" id="{F752C7E4-3BD0-4E01-A598-C42405FA3FC2}">
          <p14:sldIdLst>
            <p14:sldId id="26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382">
          <p15:clr>
            <a:srgbClr val="A4A3A4"/>
          </p15:clr>
        </p15:guide>
        <p15:guide id="2" pos="33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8" autoAdjust="0"/>
    <p:restoredTop sz="96405"/>
  </p:normalViewPr>
  <p:slideViewPr>
    <p:cSldViewPr>
      <p:cViewPr>
        <p:scale>
          <a:sx n="103" d="100"/>
          <a:sy n="103" d="100"/>
        </p:scale>
        <p:origin x="-594" y="24"/>
      </p:cViewPr>
      <p:guideLst>
        <p:guide orient="horz" pos="2382"/>
        <p:guide pos="336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6" y="2348896"/>
            <a:ext cx="9089390" cy="162077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1" y="4284719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3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7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9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17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41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65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88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4F92-91E3-4983-88B2-E4D2F3FF75D9}" type="datetimeFigureOut">
              <a:rPr lang="ru-RU" smtClean="0"/>
              <a:pPr/>
              <a:t>14.08.2018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DA28-971B-44C6-829D-FFF23FBB6C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4F92-91E3-4983-88B2-E4D2F3FF75D9}" type="datetimeFigureOut">
              <a:rPr lang="ru-RU" smtClean="0"/>
              <a:pPr/>
              <a:t>14.08.2018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DA28-971B-44C6-829D-FFF23FBB6C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6" y="302802"/>
            <a:ext cx="2406015" cy="645157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1" y="302802"/>
            <a:ext cx="7039822" cy="645157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4F92-91E3-4983-88B2-E4D2F3FF75D9}" type="datetimeFigureOut">
              <a:rPr lang="ru-RU" smtClean="0"/>
              <a:pPr/>
              <a:t>14.08.2018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DA28-971B-44C6-829D-FFF23FBB6C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4F92-91E3-4983-88B2-E4D2F3FF75D9}" type="datetimeFigureOut">
              <a:rPr lang="ru-RU" smtClean="0"/>
              <a:pPr/>
              <a:t>14.08.2018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DA28-971B-44C6-829D-FFF23FBB6C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6" y="4858815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6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358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7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707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94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179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415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650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886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4F92-91E3-4983-88B2-E4D2F3FF75D9}" type="datetimeFigureOut">
              <a:rPr lang="ru-RU" smtClean="0"/>
              <a:pPr/>
              <a:t>14.08.2018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DA28-971B-44C6-829D-FFF23FBB6C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671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4F92-91E3-4983-88B2-E4D2F3FF75D9}" type="datetimeFigureOut">
              <a:rPr lang="ru-RU" smtClean="0"/>
              <a:pPr/>
              <a:t>14.08.2018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DA28-971B-44C6-829D-FFF23FBB6C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5"/>
            <a:ext cx="4724776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3585" indent="0">
              <a:buNone/>
              <a:defRPr sz="2300" b="1"/>
            </a:lvl2pPr>
            <a:lvl3pPr marL="1047171" indent="0">
              <a:buNone/>
              <a:defRPr sz="2100" b="1"/>
            </a:lvl3pPr>
            <a:lvl4pPr marL="1570756" indent="0">
              <a:buNone/>
              <a:defRPr sz="1800" b="1"/>
            </a:lvl4pPr>
            <a:lvl5pPr marL="2094342" indent="0">
              <a:buNone/>
              <a:defRPr sz="1800" b="1"/>
            </a:lvl5pPr>
            <a:lvl6pPr marL="2617927" indent="0">
              <a:buNone/>
              <a:defRPr sz="1800" b="1"/>
            </a:lvl6pPr>
            <a:lvl7pPr marL="3141513" indent="0">
              <a:buNone/>
              <a:defRPr sz="1800" b="1"/>
            </a:lvl7pPr>
            <a:lvl8pPr marL="3665098" indent="0">
              <a:buNone/>
              <a:defRPr sz="1800" b="1"/>
            </a:lvl8pPr>
            <a:lvl9pPr marL="418868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6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101" y="1692535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3585" indent="0">
              <a:buNone/>
              <a:defRPr sz="2300" b="1"/>
            </a:lvl2pPr>
            <a:lvl3pPr marL="1047171" indent="0">
              <a:buNone/>
              <a:defRPr sz="2100" b="1"/>
            </a:lvl3pPr>
            <a:lvl4pPr marL="1570756" indent="0">
              <a:buNone/>
              <a:defRPr sz="1800" b="1"/>
            </a:lvl4pPr>
            <a:lvl5pPr marL="2094342" indent="0">
              <a:buNone/>
              <a:defRPr sz="1800" b="1"/>
            </a:lvl5pPr>
            <a:lvl6pPr marL="2617927" indent="0">
              <a:buNone/>
              <a:defRPr sz="1800" b="1"/>
            </a:lvl6pPr>
            <a:lvl7pPr marL="3141513" indent="0">
              <a:buNone/>
              <a:defRPr sz="1800" b="1"/>
            </a:lvl7pPr>
            <a:lvl8pPr marL="3665098" indent="0">
              <a:buNone/>
              <a:defRPr sz="1800" b="1"/>
            </a:lvl8pPr>
            <a:lvl9pPr marL="418868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101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4F92-91E3-4983-88B2-E4D2F3FF75D9}" type="datetimeFigureOut">
              <a:rPr lang="ru-RU" smtClean="0"/>
              <a:pPr/>
              <a:t>14.08.2018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DA28-971B-44C6-829D-FFF23FBB6C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4F92-91E3-4983-88B2-E4D2F3FF75D9}" type="datetimeFigureOut">
              <a:rPr lang="ru-RU" smtClean="0"/>
              <a:pPr/>
              <a:t>14.08.2018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DA28-971B-44C6-829D-FFF23FBB6C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4F92-91E3-4983-88B2-E4D2F3FF75D9}" type="datetimeFigureOut">
              <a:rPr lang="ru-RU" smtClean="0"/>
              <a:pPr/>
              <a:t>14.08.2018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DA28-971B-44C6-829D-FFF23FBB6C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2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3" y="301051"/>
            <a:ext cx="5977907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2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3585" indent="0">
              <a:buNone/>
              <a:defRPr sz="1400"/>
            </a:lvl2pPr>
            <a:lvl3pPr marL="1047171" indent="0">
              <a:buNone/>
              <a:defRPr sz="1100"/>
            </a:lvl3pPr>
            <a:lvl4pPr marL="1570756" indent="0">
              <a:buNone/>
              <a:defRPr sz="1000"/>
            </a:lvl4pPr>
            <a:lvl5pPr marL="2094342" indent="0">
              <a:buNone/>
              <a:defRPr sz="1000"/>
            </a:lvl5pPr>
            <a:lvl6pPr marL="2617927" indent="0">
              <a:buNone/>
              <a:defRPr sz="1000"/>
            </a:lvl6pPr>
            <a:lvl7pPr marL="3141513" indent="0">
              <a:buNone/>
              <a:defRPr sz="1000"/>
            </a:lvl7pPr>
            <a:lvl8pPr marL="3665098" indent="0">
              <a:buNone/>
              <a:defRPr sz="1000"/>
            </a:lvl8pPr>
            <a:lvl9pPr marL="418868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4F92-91E3-4983-88B2-E4D2F3FF75D9}" type="datetimeFigureOut">
              <a:rPr lang="ru-RU" smtClean="0"/>
              <a:pPr/>
              <a:t>14.08.2018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DA28-971B-44C6-829D-FFF23FBB6C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7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3585" indent="0">
              <a:buNone/>
              <a:defRPr sz="3200"/>
            </a:lvl2pPr>
            <a:lvl3pPr marL="1047171" indent="0">
              <a:buNone/>
              <a:defRPr sz="2700"/>
            </a:lvl3pPr>
            <a:lvl4pPr marL="1570756" indent="0">
              <a:buNone/>
              <a:defRPr sz="2300"/>
            </a:lvl4pPr>
            <a:lvl5pPr marL="2094342" indent="0">
              <a:buNone/>
              <a:defRPr sz="2300"/>
            </a:lvl5pPr>
            <a:lvl6pPr marL="2617927" indent="0">
              <a:buNone/>
              <a:defRPr sz="2300"/>
            </a:lvl6pPr>
            <a:lvl7pPr marL="3141513" indent="0">
              <a:buNone/>
              <a:defRPr sz="2300"/>
            </a:lvl7pPr>
            <a:lvl8pPr marL="3665098" indent="0">
              <a:buNone/>
              <a:defRPr sz="2300"/>
            </a:lvl8pPr>
            <a:lvl9pPr marL="4188684" indent="0">
              <a:buNone/>
              <a:defRPr sz="23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3585" indent="0">
              <a:buNone/>
              <a:defRPr sz="1400"/>
            </a:lvl2pPr>
            <a:lvl3pPr marL="1047171" indent="0">
              <a:buNone/>
              <a:defRPr sz="1100"/>
            </a:lvl3pPr>
            <a:lvl4pPr marL="1570756" indent="0">
              <a:buNone/>
              <a:defRPr sz="1000"/>
            </a:lvl4pPr>
            <a:lvl5pPr marL="2094342" indent="0">
              <a:buNone/>
              <a:defRPr sz="1000"/>
            </a:lvl5pPr>
            <a:lvl6pPr marL="2617927" indent="0">
              <a:buNone/>
              <a:defRPr sz="1000"/>
            </a:lvl6pPr>
            <a:lvl7pPr marL="3141513" indent="0">
              <a:buNone/>
              <a:defRPr sz="1000"/>
            </a:lvl7pPr>
            <a:lvl8pPr marL="3665098" indent="0">
              <a:buNone/>
              <a:defRPr sz="1000"/>
            </a:lvl8pPr>
            <a:lvl9pPr marL="418868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4F92-91E3-4983-88B2-E4D2F3FF75D9}" type="datetimeFigureOut">
              <a:rPr lang="ru-RU" smtClean="0"/>
              <a:pPr/>
              <a:t>14.08.2018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DA28-971B-44C6-829D-FFF23FBB6C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1" y="302804"/>
            <a:ext cx="9624060" cy="1260211"/>
          </a:xfrm>
          <a:prstGeom prst="rect">
            <a:avLst/>
          </a:prstGeom>
        </p:spPr>
        <p:txBody>
          <a:bodyPr vert="horz" lIns="104717" tIns="52359" rIns="104717" bIns="52359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1" y="1764295"/>
            <a:ext cx="9624060" cy="4990084"/>
          </a:xfrm>
          <a:prstGeom prst="rect">
            <a:avLst/>
          </a:prstGeom>
        </p:spPr>
        <p:txBody>
          <a:bodyPr vert="horz" lIns="104717" tIns="52359" rIns="104717" bIns="5235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1" y="7008174"/>
            <a:ext cx="2495127" cy="402567"/>
          </a:xfrm>
          <a:prstGeom prst="rect">
            <a:avLst/>
          </a:prstGeom>
        </p:spPr>
        <p:txBody>
          <a:bodyPr vert="horz" lIns="104717" tIns="52359" rIns="104717" bIns="52359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4F92-91E3-4983-88B2-E4D2F3FF75D9}" type="datetimeFigureOut">
              <a:rPr lang="ru-RU" smtClean="0"/>
              <a:pPr/>
              <a:t>14.08.2018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80" y="7008174"/>
            <a:ext cx="3386243" cy="402567"/>
          </a:xfrm>
          <a:prstGeom prst="rect">
            <a:avLst/>
          </a:prstGeom>
        </p:spPr>
        <p:txBody>
          <a:bodyPr vert="horz" lIns="104717" tIns="52359" rIns="104717" bIns="52359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74"/>
            <a:ext cx="2495127" cy="402567"/>
          </a:xfrm>
          <a:prstGeom prst="rect">
            <a:avLst/>
          </a:prstGeom>
        </p:spPr>
        <p:txBody>
          <a:bodyPr vert="horz" lIns="104717" tIns="52359" rIns="104717" bIns="52359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DA28-971B-44C6-829D-FFF23FBB6C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7171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2689" indent="-392689" algn="l" defTabSz="1047171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50826" indent="-327241" algn="l" defTabSz="1047171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8964" indent="-261793" algn="l" defTabSz="104717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32549" indent="-261793" algn="l" defTabSz="1047171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56134" indent="-261793" algn="l" defTabSz="1047171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79720" indent="-261793" algn="l" defTabSz="1047171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03305" indent="-261793" algn="l" defTabSz="1047171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26891" indent="-261793" algn="l" defTabSz="1047171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50476" indent="-261793" algn="l" defTabSz="1047171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717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3585" algn="l" defTabSz="104717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7171" algn="l" defTabSz="104717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70756" algn="l" defTabSz="104717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94342" algn="l" defTabSz="104717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17927" algn="l" defTabSz="104717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1513" algn="l" defTabSz="104717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65098" algn="l" defTabSz="104717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88684" algn="l" defTabSz="104717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5.png"/><Relationship Id="rId7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Анна\Desktop\лого просто\ПРЕЗЕНТАЦИЯ\для презентаций\2 название на главную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6780" y="1548383"/>
            <a:ext cx="4392488" cy="1512168"/>
          </a:xfrm>
          <a:prstGeom prst="rect">
            <a:avLst/>
          </a:prstGeom>
          <a:noFill/>
        </p:spPr>
      </p:pic>
      <p:pic>
        <p:nvPicPr>
          <p:cNvPr id="6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4492" y="684287"/>
            <a:ext cx="4932548" cy="237626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58468" y="3728013"/>
            <a:ext cx="5148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  Фестиваль Морских  животных</a:t>
            </a:r>
            <a:endParaRPr lang="ru-RU" sz="2000" b="1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endParaRPr lang="ru-RU" sz="2000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4492" y="4140671"/>
            <a:ext cx="792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«МОРЕ ЖИЗНИ</a:t>
            </a:r>
            <a:r>
              <a:rPr lang="ru-RU" sz="3600" b="1" dirty="0">
                <a:latin typeface="Helvetica World" panose="020B0500040000020004" pitchFamily="34" charset="0"/>
                <a:cs typeface="Helvetica World" panose="020B0500040000020004" pitchFamily="34" charset="0"/>
              </a:rPr>
              <a:t>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52452" y="6519134"/>
            <a:ext cx="27261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23 сентября 2018 года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834532" y="6068291"/>
            <a:ext cx="37063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Петропавловск-Камчатский</a:t>
            </a:r>
            <a:endParaRPr lang="ru-RU" dirty="0"/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99"/>
            <a:ext cx="1855694" cy="7554963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7668" y="6298"/>
            <a:ext cx="1875732" cy="75549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Сцена:</a:t>
            </a:r>
          </a:p>
        </p:txBody>
      </p:sp>
      <p:pic>
        <p:nvPicPr>
          <p:cNvPr id="7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049" y="1"/>
            <a:ext cx="3070060" cy="135339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06140" y="1692399"/>
            <a:ext cx="5319124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Традиционно, торжественно откроют Фестиваль официальные лица нашего Края.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Со сцены ведущий поприветствует колонны.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Будут оглашены результаты конкурса.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Победители получат подарки и наградные кубки.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На протяжении всего фестиваля сцена будет активно привлекать к себе гостей мероприятия выступлением лучших творческих коллективов, конкурсами и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музыкой.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21" y="1713434"/>
            <a:ext cx="3666908" cy="244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272" y="4644727"/>
            <a:ext cx="3782461" cy="253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7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Сцена:</a:t>
            </a:r>
          </a:p>
        </p:txBody>
      </p:sp>
      <p:pic>
        <p:nvPicPr>
          <p:cNvPr id="7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049" y="1"/>
            <a:ext cx="3070060" cy="1353394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724" y="1533625"/>
            <a:ext cx="4266580" cy="28486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04" y="4546136"/>
            <a:ext cx="4380490" cy="29247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0" y="1630005"/>
            <a:ext cx="4248472" cy="275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38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Сцена: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Флешмоб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 «Океан»</a:t>
            </a:r>
          </a:p>
        </p:txBody>
      </p:sp>
      <p:pic>
        <p:nvPicPr>
          <p:cNvPr id="7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049" y="1"/>
            <a:ext cx="3070060" cy="135339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62124" y="1476375"/>
            <a:ext cx="541265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Новым веянием моды в мире праздничных мероприятий стал «Шерстяной тимбилдинг».</a:t>
            </a:r>
          </a:p>
          <a:p>
            <a:pPr fontAlgn="t"/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Это небольшое развлечение на 5-7 минут для компании от 20 до 300 человек. 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Ведущий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крепко держит конец нити в левой руке, а правой рукой бросает клубок. Клубок должен пролететь несколько метров и попасть в руки какому-нибудь участнику шерстяного </a:t>
            </a:r>
            <a:r>
              <a:rPr lang="ru-RU" dirty="0" err="1">
                <a:latin typeface="Helvetica World" panose="020B0500040000020004" pitchFamily="34" charset="0"/>
                <a:cs typeface="Helvetica World" panose="020B0500040000020004" pitchFamily="34" charset="0"/>
              </a:rPr>
              <a:t>флешмоба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.</a:t>
            </a:r>
          </a:p>
          <a:p>
            <a:pPr fontAlgn="t"/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Включаем энергичную музыку и просим бросать клубок на максимально большое расстояние участникам, при этом левой рукой продолжаем удерживать натянутую нить. Через минуту 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появляется полноценное полотно,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которая призвана визуализировать «Океан».</a:t>
            </a:r>
          </a:p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88" y="1692399"/>
            <a:ext cx="4275608" cy="24038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40" y="4572719"/>
            <a:ext cx="4195125" cy="258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07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202684" y="468263"/>
            <a:ext cx="5562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Сцена: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Флешмоб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«Море жизни»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  <p:pic>
        <p:nvPicPr>
          <p:cNvPr id="7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049" y="1"/>
            <a:ext cx="3070060" cy="1353394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785" y="1631498"/>
            <a:ext cx="5064579" cy="30367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3134" t="37322" r="14657" b="19795"/>
          <a:stretch/>
        </p:blipFill>
        <p:spPr>
          <a:xfrm>
            <a:off x="4809784" y="5580831"/>
            <a:ext cx="5064579" cy="13902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2124" y="1797845"/>
            <a:ext cx="437154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Предлагаем гостям фестиваля  принять участие 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в массовом </a:t>
            </a:r>
            <a:r>
              <a:rPr lang="ru-RU" dirty="0" err="1">
                <a:latin typeface="Helvetica World" panose="020B0500040000020004" pitchFamily="34" charset="0"/>
                <a:cs typeface="Helvetica World" panose="020B0500040000020004" pitchFamily="34" charset="0"/>
              </a:rPr>
              <a:t>флешмобе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: выстроиться в форме слов «МОРЕ ЖИЗНИ» или в форме одного и обитателей океана. </a:t>
            </a:r>
          </a:p>
          <a:p>
            <a:pPr algn="just"/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pPr algn="just"/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Запечатлеть этот процесс поможет съемка с </a:t>
            </a:r>
            <a:r>
              <a:rPr lang="ru-RU" dirty="0" err="1">
                <a:latin typeface="Helvetica World" panose="020B0500040000020004" pitchFamily="34" charset="0"/>
                <a:cs typeface="Helvetica World" panose="020B0500040000020004" pitchFamily="34" charset="0"/>
              </a:rPr>
              <a:t>квадрокоптера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2938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90717" y="540272"/>
            <a:ext cx="4464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Арт-объекты:</a:t>
            </a:r>
          </a:p>
        </p:txBody>
      </p:sp>
      <p:pic>
        <p:nvPicPr>
          <p:cNvPr id="8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049" y="12783"/>
            <a:ext cx="3070060" cy="134061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82204" y="2412479"/>
            <a:ext cx="9118843" cy="4939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На площадке будут установлены объекты с мероприятий прошлых лет: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Информационный стенд о разложении мусора;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Сивуч « Твой мусор падает в желудок 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животного»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Сивуч «Морской лев»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«Спаси кита»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err="1">
                <a:latin typeface="Helvetica World" panose="020B0500040000020004" pitchFamily="34" charset="0"/>
                <a:cs typeface="Helvetica World" panose="020B0500040000020004" pitchFamily="34" charset="0"/>
              </a:rPr>
              <a:t>Тантамареска</a:t>
            </a:r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«Море жизни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«Синий кит»</a:t>
            </a:r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Новые объекты площадки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Панно из крышек</a:t>
            </a:r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«Море китов»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Фотозона «Объятия с морским львенком»</a:t>
            </a:r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368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90717" y="540272"/>
            <a:ext cx="4464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Арт-объекты:</a:t>
            </a:r>
          </a:p>
        </p:txBody>
      </p:sp>
      <p:pic>
        <p:nvPicPr>
          <p:cNvPr id="8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049" y="12783"/>
            <a:ext cx="3070060" cy="134061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82204" y="2412479"/>
            <a:ext cx="70567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«Информационный стенд о разложении мусора».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Наше предложение заключается в том,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чтобы  сделать этот стенд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с несколькими сторонами (3-4).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Таким образом мы можем разместить больше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полезной информации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и закрыть обратную сторону стенда.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876" y="3348583"/>
            <a:ext cx="2761095" cy="398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79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Фотовыставка: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  <p:pic>
        <p:nvPicPr>
          <p:cNvPr id="11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049" y="12783"/>
            <a:ext cx="3070060" cy="134061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156" y="2556495"/>
            <a:ext cx="434195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Подведя итоги проведения фестиваля прошлого года, наша команда  пришла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к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 выводу, поменять наполнение фотовыставки.</a:t>
            </a:r>
          </a:p>
          <a:p>
            <a:endParaRPr lang="ru-RU" dirty="0" smtClean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Фотографии должны показывать людям, что может происходить с животными, если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ч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еловек не перестанет загрязнять окружающую среду.</a:t>
            </a: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Смена фотографий, действительно обратит внимание на проблему.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347" y="1594904"/>
            <a:ext cx="4743553" cy="2664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620" y="3800253"/>
            <a:ext cx="2520280" cy="379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60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4549" y="18452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Арт-объекты:</a:t>
            </a:r>
          </a:p>
        </p:txBody>
      </p:sp>
      <p:pic>
        <p:nvPicPr>
          <p:cNvPr id="11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049" y="1"/>
            <a:ext cx="3070060" cy="135339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22164" y="2196455"/>
            <a:ext cx="1847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572" y="3779837"/>
            <a:ext cx="5715000" cy="3600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4132" y="2196455"/>
            <a:ext cx="7920880" cy="403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«Море китов».</a:t>
            </a:r>
          </a:p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Такой арт-объект состоит из детского мастер-класса и самого объекта.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Мы предлагаем детям сделать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в зоне мастер-классов кита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оригами. И прикрепить его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на стену, имитирующую море.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Такой арт-объект выглядит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очень эффектно, привлекает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к себе внимание. </a:t>
            </a:r>
          </a:p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705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Арт-объекты:</a:t>
            </a:r>
          </a:p>
        </p:txBody>
      </p:sp>
      <p:pic>
        <p:nvPicPr>
          <p:cNvPr id="9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4175" y="0"/>
            <a:ext cx="3070060" cy="1329581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235" y="4297154"/>
            <a:ext cx="5201924" cy="30385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8148" y="1908423"/>
            <a:ext cx="9361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«Рисунки на асфальте».</a:t>
            </a:r>
          </a:p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Раздаем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детям 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в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кисти 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и 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предлагаем разукрасить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обитателей морских глубин.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Художник рисует контур морского животного, а каждый желающий может его 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разрисовать. </a:t>
            </a:r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Волонтер, закрепленный за этой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зоной, поможет сделать рисунок.</a:t>
            </a:r>
          </a:p>
        </p:txBody>
      </p:sp>
    </p:spTree>
    <p:extLst>
      <p:ext uri="{BB962C8B-B14F-4D97-AF65-F5344CB8AC3E}">
        <p14:creationId xmlns:p14="http://schemas.microsoft.com/office/powerpoint/2010/main" val="2730300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Арт-объекты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869851"/>
            <a:ext cx="49866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 </a:t>
            </a:r>
          </a:p>
        </p:txBody>
      </p:sp>
      <p:pic>
        <p:nvPicPr>
          <p:cNvPr id="9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049" y="0"/>
            <a:ext cx="3070060" cy="1329581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604" y="3176173"/>
            <a:ext cx="5418708" cy="34127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6140" y="1751047"/>
            <a:ext cx="99784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В 2018 году мы предлагаем установить </a:t>
            </a:r>
            <a:r>
              <a:rPr lang="ru-RU" dirty="0" err="1">
                <a:latin typeface="Helvetica World" panose="020B0500040000020004" pitchFamily="34" charset="0"/>
                <a:cs typeface="Helvetica World" panose="020B0500040000020004" pitchFamily="34" charset="0"/>
              </a:rPr>
              <a:t>пневмофигуру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 на возвышенность.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Например, это может быть </a:t>
            </a:r>
            <a:r>
              <a:rPr lang="ru-RU" dirty="0" err="1">
                <a:latin typeface="Helvetica World" panose="020B0500040000020004" pitchFamily="34" charset="0"/>
                <a:cs typeface="Helvetica World" panose="020B0500040000020004" pitchFamily="34" charset="0"/>
              </a:rPr>
              <a:t>забрендированный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 грузовой прицеп.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На бортах прицепа будет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н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атянут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баннер, имитирующий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океан.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Таким образом, мы выделим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объект и оградим его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не используя ограждений.</a:t>
            </a:r>
          </a:p>
        </p:txBody>
      </p:sp>
    </p:spTree>
    <p:extLst>
      <p:ext uri="{BB962C8B-B14F-4D97-AF65-F5344CB8AC3E}">
        <p14:creationId xmlns:p14="http://schemas.microsoft.com/office/powerpoint/2010/main" val="1023209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О мероприятии: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6140" y="1713435"/>
            <a:ext cx="91450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В 2018 году Фестиваль Морских животных будет проходить на Камчатке уже третий раз.  С каждым годом масштабы проведения мероприятия, его наполнение, набирают «обороты», приобретают более красочный вид. </a:t>
            </a:r>
          </a:p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О Фестивале узнают больше людей, он становится популярным среди местного населения и гостей края.</a:t>
            </a:r>
          </a:p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  <p:pic>
        <p:nvPicPr>
          <p:cNvPr id="8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7379" y="0"/>
            <a:ext cx="3070060" cy="132958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388" y="4295432"/>
            <a:ext cx="2816231" cy="1880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94" y="4932759"/>
            <a:ext cx="2898610" cy="19353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0" y="5534388"/>
            <a:ext cx="2926926" cy="195421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90717" y="540272"/>
            <a:ext cx="4464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Арт-объекты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:</a:t>
            </a:r>
          </a:p>
        </p:txBody>
      </p:sp>
      <p:pic>
        <p:nvPicPr>
          <p:cNvPr id="9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049" y="22223"/>
            <a:ext cx="3070060" cy="1331171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635" y="4068663"/>
            <a:ext cx="5202683" cy="33296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124" y="1908423"/>
            <a:ext cx="90010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Арт-объект «Морской лев» </a:t>
            </a:r>
          </a:p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Так же предлагаем поставить на пьедестал и этот арт-объект.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Подиум будет задекорирован в стилистике мероприятия.</a:t>
            </a:r>
          </a:p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Арт-объект «Твой мусор попадает в желудки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 животных»</a:t>
            </a:r>
          </a:p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1" y="4344925"/>
            <a:ext cx="4160145" cy="277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07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Арт-объекты:</a:t>
            </a:r>
          </a:p>
        </p:txBody>
      </p:sp>
      <p:pic>
        <p:nvPicPr>
          <p:cNvPr id="9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049" y="12783"/>
            <a:ext cx="3070060" cy="134061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9406" y="1548383"/>
            <a:ext cx="5229302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atin typeface="Helvetica World" panose="020B0500040000020004" pitchFamily="34" charset="0"/>
                <a:cs typeface="Helvetica World" panose="020B0500040000020004" pitchFamily="34" charset="0"/>
              </a:rPr>
              <a:t>Фотозоны:Тантамареска</a:t>
            </a:r>
            <a:r>
              <a:rPr lang="ru-RU" b="1" dirty="0">
                <a:latin typeface="Helvetica World" panose="020B0500040000020004" pitchFamily="34" charset="0"/>
                <a:cs typeface="Helvetica World" panose="020B0500040000020004" pitchFamily="34" charset="0"/>
              </a:rPr>
              <a:t> и «Спаси кита».</a:t>
            </a:r>
          </a:p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Эти объекты мы оставляем без изменений,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но меняем их месторасположение.</a:t>
            </a:r>
          </a:p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Изготавливаем и устанавливаем 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дополнительную фотозону.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«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Объятия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с морским львенком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».</a:t>
            </a:r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По нашему наблюдению такая фотозона пользуется большой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популярностью и украшает мероприятие.</a:t>
            </a:r>
          </a:p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  <p:sp>
        <p:nvSpPr>
          <p:cNvPr id="2" name="AutoShape 2" descr="blob:https://web.whatsapp.com/0edee5f3-d86a-43eb-a9c8-0c572c95888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0edee5f3-d86a-43eb-a9c8-0c572c95888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03" y="5216395"/>
            <a:ext cx="3399281" cy="22653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03" y="1901762"/>
            <a:ext cx="3399281" cy="2980153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832" y="4967387"/>
            <a:ext cx="403244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54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Лекторий: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  <p:pic>
        <p:nvPicPr>
          <p:cNvPr id="9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049" y="12783"/>
            <a:ext cx="3070060" cy="1340612"/>
          </a:xfrm>
          <a:prstGeom prst="rect">
            <a:avLst/>
          </a:prstGeom>
          <a:noFill/>
        </p:spPr>
      </p:pic>
      <p:sp>
        <p:nvSpPr>
          <p:cNvPr id="2" name="AutoShape 2" descr="blob:https://web.whatsapp.com/0edee5f3-d86a-43eb-a9c8-0c572c95888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0edee5f3-d86a-43eb-a9c8-0c572c95888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5575" y="1660911"/>
            <a:ext cx="58289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Лекторий, то место, где каждый может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у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знать новую информацию для себя.</a:t>
            </a: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Рассказы от первого лица о жителях океана, </a:t>
            </a: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о водных видах спорта в сопровождении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в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идеоряда приобрели большую популярность.</a:t>
            </a: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Жители нашего края активно посещают такую зону.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532" y="1660911"/>
            <a:ext cx="3844780" cy="25670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532" y="4644727"/>
            <a:ext cx="3823160" cy="25525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34" y="4644727"/>
            <a:ext cx="3876633" cy="254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57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Мастер-классы: Детские</a:t>
            </a:r>
          </a:p>
        </p:txBody>
      </p:sp>
      <p:pic>
        <p:nvPicPr>
          <p:cNvPr id="9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049" y="12783"/>
            <a:ext cx="3070060" cy="1340612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BAD8C11-1537-4F3E-83DE-AA205776B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1952" y="3924647"/>
            <a:ext cx="1784484" cy="16894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007230B-87A8-4A03-9FE9-79F8D9DC3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020" y="1533625"/>
            <a:ext cx="1708670" cy="20331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089" y="1561883"/>
            <a:ext cx="6478761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В зоне мастер-классов мы планируем установить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палатки для размещения материалов.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Возле каждой палатки предлагаем разместить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длинные столы.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Таким образом мы решим вопрос с местом для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участия детей. Его станет больше.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Помимо полюбившихся мастер-классов, мы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предлагаем провести </a:t>
            </a:r>
            <a:r>
              <a:rPr lang="ru-RU" dirty="0" err="1">
                <a:latin typeface="Helvetica World" panose="020B0500040000020004" pitchFamily="34" charset="0"/>
                <a:cs typeface="Helvetica World" panose="020B0500040000020004" pitchFamily="34" charset="0"/>
              </a:rPr>
              <a:t>хенд-мейд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 МК: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«Батик», это роспись футболки в стилистике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Фестиваля.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Брошь, расписанная вручную, в виде морского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животного.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Мастер-класс «Кит оригами».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Каждый ребенок сможет сделать кита своими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руками и прикрепить его на «Море» – арт-объект.</a:t>
            </a:r>
          </a:p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020" y="5972010"/>
            <a:ext cx="1732034" cy="140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11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Мастер-классы: Взрослые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3FD565-F6D5-4714-9504-038B9C12DCA6}"/>
              </a:ext>
            </a:extLst>
          </p:cNvPr>
          <p:cNvSpPr txBox="1"/>
          <p:nvPr/>
        </p:nvSpPr>
        <p:spPr>
          <a:xfrm>
            <a:off x="162124" y="2308539"/>
            <a:ext cx="37745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 </a:t>
            </a:r>
          </a:p>
        </p:txBody>
      </p:sp>
      <p:pic>
        <p:nvPicPr>
          <p:cNvPr id="8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049" y="12783"/>
            <a:ext cx="3070060" cy="134061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78148" y="2308540"/>
            <a:ext cx="9684641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Взрослым так же интересно что то сделать своими руками.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Поэтому мы придумали мастер-класс и для них.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Полигональная фигура. Длина 80 см.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Собрать ее потребуется немало времени (примерно 1 час).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Но каждый, кто ее осилит, с огромным удовольствием принесет ее домой.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Такая фигура будет служить украшением интерьера.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BF3D44B-C105-421E-9E95-8FF741D398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978" y="4689253"/>
            <a:ext cx="4031228" cy="26927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A52C852-938C-4AE1-85C1-60EFF9A69D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8" y="4689253"/>
            <a:ext cx="3987964" cy="266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77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Мастер-классы: Семейные</a:t>
            </a:r>
          </a:p>
          <a:p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3FD565-F6D5-4714-9504-038B9C12DCA6}"/>
              </a:ext>
            </a:extLst>
          </p:cNvPr>
          <p:cNvSpPr txBox="1"/>
          <p:nvPr/>
        </p:nvSpPr>
        <p:spPr>
          <a:xfrm>
            <a:off x="162124" y="2308539"/>
            <a:ext cx="37745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 </a:t>
            </a:r>
          </a:p>
        </p:txBody>
      </p:sp>
      <p:pic>
        <p:nvPicPr>
          <p:cNvPr id="8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049" y="12783"/>
            <a:ext cx="3070060" cy="134061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29" y="2943665"/>
            <a:ext cx="5735418" cy="38292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8148" y="2772519"/>
            <a:ext cx="39794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Размещаем на зеленом газоне семейные мастер-классы.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Раздаем людям заготовки из картона морских животных,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фломастеры, карандаши и краски.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Гости праздника, могут удобно 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разместиться со своей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семьей и 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разукрасить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фигуру на свой вкус.</a:t>
            </a:r>
          </a:p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864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Детский городок:</a:t>
            </a:r>
          </a:p>
        </p:txBody>
      </p:sp>
      <p:pic>
        <p:nvPicPr>
          <p:cNvPr id="11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049" y="12783"/>
            <a:ext cx="3070060" cy="134061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2124" y="1713434"/>
            <a:ext cx="101101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На территории развлечений для детей размещаем батуты,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паровозик (декорируем в морской стилистике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), площадка с баланс-</a:t>
            </a:r>
            <a:r>
              <a:rPr lang="ru-RU" dirty="0" err="1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бордами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.</a:t>
            </a:r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Все активности должны быть бесплатными для детей. </a:t>
            </a:r>
          </a:p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Мы увидели большое количество положительных отзывов,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отслеживая комментарии после мероприятий,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на которых мы предоставляли детям бесплатное посещение 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развлечений.</a:t>
            </a:r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123" y="4751129"/>
            <a:ext cx="3193945" cy="21319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0" y="5220791"/>
            <a:ext cx="3265953" cy="21800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528" y="5220791"/>
            <a:ext cx="2973996" cy="218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96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Игры-гиганты:</a:t>
            </a:r>
          </a:p>
        </p:txBody>
      </p:sp>
      <p:pic>
        <p:nvPicPr>
          <p:cNvPr id="11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049" y="12783"/>
            <a:ext cx="3070060" cy="134061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836" y="5076775"/>
            <a:ext cx="3299949" cy="22032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620" y="1688610"/>
            <a:ext cx="3241183" cy="2164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188" y="2700511"/>
            <a:ext cx="576683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На Фестивале 2017 года игры-гиганты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пользовались огромной популярностью у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публики.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Поэтому, к уже имеющимся мы добавим: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гигантские шашки 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«Стоп Браконьер»(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аналог «</a:t>
            </a:r>
            <a:r>
              <a:rPr lang="ru-RU" dirty="0" err="1">
                <a:latin typeface="Helvetica World" panose="020B0500040000020004" pitchFamily="34" charset="0"/>
                <a:cs typeface="Helvetica World" panose="020B0500040000020004" pitchFamily="34" charset="0"/>
              </a:rPr>
              <a:t>Энгрибердс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»)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376" y="5076775"/>
            <a:ext cx="2260004" cy="22519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9" y="5076775"/>
            <a:ext cx="3390507" cy="225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40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Активности: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VR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- очки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  <p:pic>
        <p:nvPicPr>
          <p:cNvPr id="11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049" y="12783"/>
            <a:ext cx="3070060" cy="1340612"/>
          </a:xfrm>
          <a:prstGeom prst="rect">
            <a:avLst/>
          </a:prstGeom>
          <a:noFill/>
        </p:spPr>
      </p:pic>
      <p:pic>
        <p:nvPicPr>
          <p:cNvPr id="12" name="Picture 2" descr="ÐÐ°ÑÑÐ¸Ð½ÐºÐ¸ Ð¿Ð¾ Ð·Ð°Ð¿ÑÐ¾ÑÑ Ð²Ñ Ð¾ÑÐºÐ¸">
            <a:extLst>
              <a:ext uri="{FF2B5EF4-FFF2-40B4-BE49-F238E27FC236}">
                <a16:creationId xmlns:a16="http://schemas.microsoft.com/office/drawing/2014/main" xmlns="" id="{4895FE2E-D64E-4EC6-ABBE-974E57D3E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4" t="3466" r="10402" b="-3466"/>
          <a:stretch/>
        </p:blipFill>
        <p:spPr bwMode="auto">
          <a:xfrm>
            <a:off x="4698628" y="2340471"/>
            <a:ext cx="5139775" cy="497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1713434"/>
            <a:ext cx="38345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Предлагаем погрузиться в глубины океана с помощью </a:t>
            </a:r>
            <a:r>
              <a:rPr lang="en-US" dirty="0">
                <a:latin typeface="Helvetica World" panose="020B0500040000020004" pitchFamily="34" charset="0"/>
                <a:cs typeface="Helvetica World" panose="020B0500040000020004" pitchFamily="34" charset="0"/>
              </a:rPr>
              <a:t>VR-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очков.</a:t>
            </a:r>
            <a:endParaRPr lang="ru-RU" dirty="0"/>
          </a:p>
          <a:p>
            <a:pPr algn="just"/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pPr algn="just"/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Мы покажем гостям праздника короткие ролики о жизни океана и его обитателей в 360 градусов. Непередаваемые ощущения от 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подобного </a:t>
            </a:r>
            <a:r>
              <a:rPr lang="ru-RU" dirty="0" err="1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интерактива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останутся в памяти гостей еще надолго. </a:t>
            </a:r>
          </a:p>
        </p:txBody>
      </p:sp>
    </p:spTree>
    <p:extLst>
      <p:ext uri="{BB962C8B-B14F-4D97-AF65-F5344CB8AC3E}">
        <p14:creationId xmlns:p14="http://schemas.microsoft.com/office/powerpoint/2010/main" val="3788240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Квест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-игра:</a:t>
            </a:r>
          </a:p>
        </p:txBody>
      </p:sp>
      <p:pic>
        <p:nvPicPr>
          <p:cNvPr id="11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049" y="12783"/>
            <a:ext cx="3070060" cy="134061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54212" y="2628503"/>
            <a:ext cx="827502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Планируется проведения спортивно-подвижных  мероприятий:</a:t>
            </a: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ММИ - могучие морские игры, с участием детских команд </a:t>
            </a: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и команд трудовых коллективов города.</a:t>
            </a: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Интеллектуально-познавательный </a:t>
            </a:r>
            <a:r>
              <a:rPr lang="ru-RU" dirty="0" err="1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квест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 для активных и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л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юбознательных проведут совместно сотрудники </a:t>
            </a:r>
            <a:r>
              <a:rPr lang="ru-RU" dirty="0" err="1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Кроноцкого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 </a:t>
            </a: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заповедника и парка Вулканы Камчатки.</a:t>
            </a:r>
            <a:endParaRPr lang="ru-RU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445" y="5127826"/>
            <a:ext cx="8010525" cy="193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317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Цели и задачи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:</a:t>
            </a:r>
          </a:p>
        </p:txBody>
      </p:sp>
      <p:pic>
        <p:nvPicPr>
          <p:cNvPr id="11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4033" y="12783"/>
            <a:ext cx="3070060" cy="13406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2124" y="1938039"/>
            <a:ext cx="74168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Повышение экологической грамотности, знакомство  жителей и гостей Камчатского края с многообразием морской жизни в морях и океанах, пропаганда значимости морских животных.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0157" y="1476374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Helvetica World" panose="020B0500040000020004" pitchFamily="34" charset="0"/>
                <a:cs typeface="Helvetica World" panose="020B0500040000020004" pitchFamily="34" charset="0"/>
              </a:rPr>
              <a:t>Цель проекта: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125" y="4078289"/>
            <a:ext cx="813690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Пропаганда деятельности экологических, общественных организаций и значимости окружающей водной среды;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 Пропаганда здорового образа жизни и семейных ценностей, укрепление духовных, национальных  традиций;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Просвещение детей и подростков, путем привлечения их к участию в экологических мероприятиях по оказанию помощи в должном содержании объектов и территорий, имеющих природоохранную значимость, историческую ценность.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0157" y="3616623"/>
            <a:ext cx="2808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Helvetica World" panose="020B0500040000020004" pitchFamily="34" charset="0"/>
                <a:cs typeface="Helvetica World" panose="020B0500040000020004" pitchFamily="34" charset="0"/>
              </a:rPr>
              <a:t>Задачи проекта</a:t>
            </a:r>
            <a:r>
              <a:rPr lang="ru-RU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56190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Пляжная зона:</a:t>
            </a:r>
          </a:p>
        </p:txBody>
      </p:sp>
      <p:pic>
        <p:nvPicPr>
          <p:cNvPr id="11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049" y="12783"/>
            <a:ext cx="3070060" cy="134061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06140" y="1893666"/>
            <a:ext cx="957706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В пляжной зоне приглашаем к участию спортсменов водных видов спорта.</a:t>
            </a: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Это </a:t>
            </a:r>
            <a:r>
              <a:rPr lang="ru-RU" dirty="0" err="1">
                <a:latin typeface="Helvetica World" panose="020B0500040000020004" pitchFamily="34" charset="0"/>
                <a:cs typeface="Helvetica World" panose="020B0500040000020004" pitchFamily="34" charset="0"/>
              </a:rPr>
              <a:t>ф</a:t>
            </a:r>
            <a:r>
              <a:rPr lang="ru-RU" dirty="0" err="1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лайборд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, дайверы, сап-</a:t>
            </a:r>
            <a:r>
              <a:rPr lang="ru-RU" dirty="0" err="1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серферы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 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и </a:t>
            </a:r>
            <a:r>
              <a:rPr lang="ru-RU" dirty="0" err="1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кайтинг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.</a:t>
            </a: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Будут установлены палатки с аксессуарами и сопутствующим инвентарем. Спортсмены с удовольствием расскажут гостям праздника о своем виде спорта. Наглядно покажут свое мастерство.</a:t>
            </a:r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Это всегда интересно и зрелищно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.</a:t>
            </a: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Так же мы приглашаем к участию </a:t>
            </a:r>
            <a:r>
              <a:rPr lang="ru-RU" dirty="0" err="1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парапланериста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.</a:t>
            </a: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Эффектный полет над акваторией бухты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с флагом </a:t>
            </a: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Фестиваля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«Море жизни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» порадует горожан.</a:t>
            </a:r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639" y="3276575"/>
            <a:ext cx="2236169" cy="33492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397" y="5217653"/>
            <a:ext cx="3106658" cy="20926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2" y="5217653"/>
            <a:ext cx="3076761" cy="20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20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Участники площадки:</a:t>
            </a:r>
          </a:p>
        </p:txBody>
      </p:sp>
      <p:pic>
        <p:nvPicPr>
          <p:cNvPr id="11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049" y="12783"/>
            <a:ext cx="3070060" cy="134061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62124" y="1893665"/>
            <a:ext cx="4813103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Приглашаем к участию мастеров стрит-арта.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На площадке будут установлены 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стенды для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работы специалистов этого направления.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Каждый исполнит рисунок в технике «</a:t>
            </a:r>
            <a:r>
              <a:rPr lang="ru-RU" dirty="0" err="1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Графити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» на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тему «Море жизни».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Мы уверенны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,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это привлечет внимание гостей Фестиваля.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И эти изображения станут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,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украшением мероприятия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в последующие годы. 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3C8E384-B52C-4F6F-872F-1F1381B516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12" y="2904071"/>
            <a:ext cx="4755761" cy="34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11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Участники площадки:</a:t>
            </a:r>
          </a:p>
        </p:txBody>
      </p:sp>
      <p:pic>
        <p:nvPicPr>
          <p:cNvPr id="11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049" y="12783"/>
            <a:ext cx="3070060" cy="134061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34" y="1713434"/>
            <a:ext cx="3513247" cy="23456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633" y="4623653"/>
            <a:ext cx="4357966" cy="29096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1917935"/>
            <a:ext cx="6642844" cy="237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Устанавливаем 2 стойки для продажи сувенирной</a:t>
            </a: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 продукции с символикой Фестиваля «Море жизни».</a:t>
            </a: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Приглашаем к участию художественные студии</a:t>
            </a: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с выставкой и мастер-классами.</a:t>
            </a: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Спортивные магазины для демонстрации </a:t>
            </a: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оборудования, одежды и спортинвентаря.</a:t>
            </a:r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8" y="4623652"/>
            <a:ext cx="4570910" cy="290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16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Ресторация:</a:t>
            </a:r>
          </a:p>
        </p:txBody>
      </p:sp>
      <p:pic>
        <p:nvPicPr>
          <p:cNvPr id="11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049" y="12783"/>
            <a:ext cx="3070060" cy="134061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62124" y="1893665"/>
            <a:ext cx="94635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62124" y="2052439"/>
            <a:ext cx="54726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Комфортно и вкусно перекусить можно будет в ресторации «Бухта Вкуса».</a:t>
            </a: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Для участия буду приглашены лучшие рестораторы нашего города. </a:t>
            </a:r>
          </a:p>
          <a:p>
            <a:endParaRPr lang="ru-RU" dirty="0" smtClean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Красиво и в стилистике мероприятия, оформленные столы и торговые шатры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рибавят </a:t>
            </a:r>
            <a:r>
              <a:rPr lang="ru-RU" dirty="0" err="1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атмосферности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 празднику.</a:t>
            </a:r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471" y="1875406"/>
            <a:ext cx="4122564" cy="2748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80" y="4730095"/>
            <a:ext cx="4081422" cy="272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02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 descr="C:\Users\Анна\Desktop\лого просто\ПРЕЗЕНТАЦИЯ\для презентаций\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0516" y="1764407"/>
            <a:ext cx="3524250" cy="26828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83802" y="3625327"/>
            <a:ext cx="6952865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Петропавловск-Камчатский, </a:t>
            </a:r>
            <a:r>
              <a:rPr lang="ru-RU" dirty="0" err="1" smtClean="0"/>
              <a:t>пр.Карла</a:t>
            </a:r>
            <a:r>
              <a:rPr lang="ru-RU" dirty="0" smtClean="0"/>
              <a:t> Маркса 29/1 , оф 310</a:t>
            </a:r>
          </a:p>
          <a:p>
            <a:r>
              <a:rPr lang="ru-RU" dirty="0" smtClean="0"/>
              <a:t>Ассоциация особо охраняемых природных территорий</a:t>
            </a:r>
          </a:p>
          <a:p>
            <a:r>
              <a:rPr lang="en-US" dirty="0" smtClean="0"/>
              <a:t>E-mail </a:t>
            </a:r>
            <a:r>
              <a:rPr lang="ru-RU" dirty="0" smtClean="0"/>
              <a:t>: </a:t>
            </a:r>
            <a:r>
              <a:rPr lang="en-US" dirty="0" err="1" smtClean="0"/>
              <a:t>ooptkam@gmail.com</a:t>
            </a:r>
            <a:endParaRPr lang="ru-RU" dirty="0" smtClean="0"/>
          </a:p>
          <a:p>
            <a:r>
              <a:rPr lang="ru-RU" dirty="0" smtClean="0"/>
              <a:t>Тел:25-19-70</a:t>
            </a:r>
          </a:p>
          <a:p>
            <a:r>
              <a:rPr lang="ru-RU" dirty="0" smtClean="0"/>
              <a:t>Тел:+7-924-790-90-21</a:t>
            </a:r>
            <a:endParaRPr lang="ru-RU" dirty="0"/>
          </a:p>
        </p:txBody>
      </p:sp>
      <p:pic>
        <p:nvPicPr>
          <p:cNvPr id="1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6" y="5950132"/>
            <a:ext cx="9314701" cy="122464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Анонс мероприятия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:</a:t>
            </a:r>
          </a:p>
        </p:txBody>
      </p:sp>
      <p:pic>
        <p:nvPicPr>
          <p:cNvPr id="11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4033" y="12783"/>
            <a:ext cx="3070060" cy="134061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0156" y="1476375"/>
            <a:ext cx="612068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В этом году мы организовали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сбор пластиковых крышек голубого, синего и белого цвета в проходимых местах ТЦ нашего города, кафе и кинотеатрах.</a:t>
            </a: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Точку сбора оформили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логотипом Фестиваля и 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разместили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информацию о дате и месте проведения Фестиваля, а так же описание идеи сбора.</a:t>
            </a:r>
          </a:p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Использовать собранные крышки можно в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2-х вариантах: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Большой арт-объект(животное из</a:t>
            </a: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Крышек);</a:t>
            </a:r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err="1">
                <a:latin typeface="Helvetica World" panose="020B0500040000020004" pitchFamily="34" charset="0"/>
                <a:cs typeface="Helvetica World" panose="020B0500040000020004" pitchFamily="34" charset="0"/>
              </a:rPr>
              <a:t>Мк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 для детей. Изготовление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маленьких китов.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64" y="4716735"/>
            <a:ext cx="3849624" cy="256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72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Анонс мероприятия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:</a:t>
            </a:r>
          </a:p>
        </p:txBody>
      </p:sp>
      <p:pic>
        <p:nvPicPr>
          <p:cNvPr id="11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4033" y="12783"/>
            <a:ext cx="3070060" cy="134061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8149" y="1689621"/>
            <a:ext cx="515938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Отличным 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способом </a:t>
            </a:r>
            <a:r>
              <a:rPr lang="ru-RU" dirty="0" err="1">
                <a:latin typeface="Helvetica World" panose="020B0500040000020004" pitchFamily="34" charset="0"/>
                <a:cs typeface="Helvetica World" panose="020B0500040000020004" pitchFamily="34" charset="0"/>
              </a:rPr>
              <a:t>предзапуска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, по нашему наблюдению,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является раздача пригласительных листовок на Фестиваль,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на городских праздниках.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Такие мероприятия, как День вулкана и Камчатский Арбат 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и </a:t>
            </a:r>
            <a:r>
              <a:rPr lang="ru-RU" dirty="0" err="1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Елизовская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 осень</a:t>
            </a:r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по дате проведения стоят близко к Фестивалю «Море жизни»,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поэтому, получив пригласительный на наше мероприятие, 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мы уверенны,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что человек не забудет о дате проведения.</a:t>
            </a: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Городские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мероприятия очень популярны среди жителей нашего 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края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.</a:t>
            </a:r>
          </a:p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36" y="4644727"/>
            <a:ext cx="4423179" cy="274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46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Анонс мероприятия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:</a:t>
            </a:r>
          </a:p>
        </p:txBody>
      </p:sp>
      <p:pic>
        <p:nvPicPr>
          <p:cNvPr id="11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4033" y="12783"/>
            <a:ext cx="3070060" cy="134061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8149" y="1689621"/>
            <a:ext cx="5159388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Проведение различных конкурсов на страницах Фестиваля в социальных сетях, с раздачей призов в виде книг об обитателях океана, о Камчатском крае, отличное решение в вопросе анонсирования мероприятия. </a:t>
            </a:r>
            <a:endParaRPr lang="ru-RU" dirty="0" smtClean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Конкурсы всегда интересны и привлекают большой поток людей к страницам своего размещения. </a:t>
            </a:r>
            <a:endParaRPr lang="en-US" dirty="0" smtClean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Это 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дает нам дополнительных подписчиков и потенциальных гостей Фестиваля «Море жизни».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502" y="1872618"/>
            <a:ext cx="3753007" cy="258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48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Рекламная кампания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:</a:t>
            </a:r>
          </a:p>
        </p:txBody>
      </p:sp>
      <p:pic>
        <p:nvPicPr>
          <p:cNvPr id="11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4033" y="12783"/>
            <a:ext cx="3070060" cy="134061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8149" y="1689621"/>
            <a:ext cx="51593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Радиостанция «Радио СВ» единственная, выходящая в прямой эфир. Планируем провести конкурс в эфире этой радиостанции. Призами будут сувениры с символикой Фестиваля </a:t>
            </a:r>
            <a:r>
              <a:rPr lang="ru-RU" dirty="0" err="1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Мрое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 жизни» (футболки, браслеты, открытки, наклейки)</a:t>
            </a:r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615" y="1667409"/>
            <a:ext cx="3545338" cy="23858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42" y="4367277"/>
            <a:ext cx="3906540" cy="24536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7" y="4367277"/>
            <a:ext cx="4050556" cy="270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33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180231"/>
            <a:ext cx="4959350" cy="11731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2124" y="4716735"/>
            <a:ext cx="99883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</a:p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  <p:pic>
        <p:nvPicPr>
          <p:cNvPr id="8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049" y="1"/>
            <a:ext cx="3070060" cy="135339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10800000" flipV="1">
            <a:off x="5490716" y="256377"/>
            <a:ext cx="3888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Программа мероприятий: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164" y="2412479"/>
            <a:ext cx="9538189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Шествие колонн, символизирующих водную стихию и ее обитателей;</a:t>
            </a:r>
          </a:p>
          <a:p>
            <a:pPr marL="457200" indent="-457200">
              <a:buAutoNum type="arabicPeriod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Приветствие колонн со сцены;</a:t>
            </a:r>
          </a:p>
          <a:p>
            <a:pPr marL="457200" indent="-457200">
              <a:buAutoNum type="arabicPeriod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Торжественное открытие Фестиваля.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Приветственное слово официальных лиц края и гостей;</a:t>
            </a:r>
          </a:p>
          <a:p>
            <a:pPr marL="457200" indent="-457200">
              <a:buAutoNum type="arabicPeriod" startAt="4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Выступление лучших творческих коллективов края;</a:t>
            </a:r>
          </a:p>
          <a:p>
            <a:pPr marL="457200" indent="-457200">
              <a:buAutoNum type="arabicPeriod" startAt="4"/>
            </a:pPr>
            <a:r>
              <a:rPr lang="ru-RU" dirty="0" err="1">
                <a:latin typeface="Helvetica World" panose="020B0500040000020004" pitchFamily="34" charset="0"/>
                <a:cs typeface="Helvetica World" panose="020B0500040000020004" pitchFamily="34" charset="0"/>
              </a:rPr>
              <a:t>Флешмоб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 «Океан»;</a:t>
            </a:r>
          </a:p>
          <a:p>
            <a:pPr marL="457200" indent="-457200">
              <a:buAutoNum type="arabicPeriod" startAt="5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Работа лектория;</a:t>
            </a:r>
          </a:p>
          <a:p>
            <a:pPr marL="457200" indent="-457200">
              <a:buAutoNum type="arabicPeriod" startAt="5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Арт-объекты;</a:t>
            </a:r>
          </a:p>
          <a:p>
            <a:pPr marL="457200" indent="-457200">
              <a:buAutoNum type="arabicPeriod" startAt="5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Зона мастер классов для детей и взрослых;</a:t>
            </a:r>
          </a:p>
          <a:p>
            <a:pPr marL="457200" indent="-457200">
              <a:buAutoNum type="arabicPeriod" startAt="5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Детский городок;</a:t>
            </a:r>
          </a:p>
          <a:p>
            <a:pPr marL="457200" indent="-457200">
              <a:buAutoNum type="arabicPeriod" startAt="5"/>
            </a:pPr>
            <a:r>
              <a:rPr lang="ru-RU" dirty="0" err="1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Квест</a:t>
            </a: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-игра ;</a:t>
            </a:r>
            <a:endParaRPr lang="ru-RU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pPr marL="457200" indent="-457200">
              <a:buAutoNum type="arabicPeriod" startAt="5"/>
            </a:pPr>
            <a:r>
              <a:rPr lang="ru-RU" dirty="0" smtClean="0">
                <a:latin typeface="Helvetica World" panose="020B0500040000020004" pitchFamily="34" charset="0"/>
                <a:cs typeface="Helvetica World" panose="020B0500040000020004" pitchFamily="34" charset="0"/>
              </a:rPr>
              <a:t>Фото-аллея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;</a:t>
            </a:r>
          </a:p>
          <a:p>
            <a:pPr marL="457200" indent="-457200">
              <a:buAutoNum type="arabicPeriod" startAt="5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Выступление спортсменов на воде;</a:t>
            </a:r>
          </a:p>
          <a:p>
            <a:pPr marL="457200" indent="-457200">
              <a:buAutoNum type="arabicPeriod" startAt="5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Ресторация;</a:t>
            </a:r>
          </a:p>
          <a:p>
            <a:pPr marL="457200" indent="-457200">
              <a:buAutoNum type="arabicPeriod" startAt="5"/>
            </a:pP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Работа торговых рядов и </a:t>
            </a:r>
            <a:r>
              <a:rPr lang="ru-RU" dirty="0" err="1">
                <a:latin typeface="Helvetica World" panose="020B0500040000020004" pitchFamily="34" charset="0"/>
                <a:cs typeface="Helvetica World" panose="020B0500040000020004" pitchFamily="34" charset="0"/>
              </a:rPr>
              <a:t>фудкорта</a:t>
            </a:r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.</a:t>
            </a:r>
          </a:p>
          <a:p>
            <a:endParaRPr lang="ru-RU" dirty="0"/>
          </a:p>
          <a:p>
            <a:pPr marL="457200" indent="-457200">
              <a:buAutoNum type="arabicPeriod" startAt="5"/>
            </a:pPr>
            <a:endParaRPr lang="ru-RU" dirty="0"/>
          </a:p>
          <a:p>
            <a:pPr marL="457200" indent="-457200">
              <a:buAutoNum type="arabicPeriod" startAt="5"/>
            </a:pPr>
            <a:endParaRPr lang="ru-RU" dirty="0"/>
          </a:p>
          <a:p>
            <a:pPr marL="457200" indent="-457200">
              <a:buAutoNum type="arabicPeriod" startAt="5"/>
            </a:pPr>
            <a:endParaRPr lang="ru-RU" dirty="0"/>
          </a:p>
          <a:p>
            <a:pPr marL="457200" indent="-4572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0848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esktop\лого просто\ПРЕЗЕНТАЦИЯ\для презентаций\4 кореш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475" y="0"/>
            <a:ext cx="542925" cy="7559675"/>
          </a:xfrm>
          <a:prstGeom prst="rect">
            <a:avLst/>
          </a:prstGeom>
          <a:noFill/>
        </p:spPr>
      </p:pic>
      <p:pic>
        <p:nvPicPr>
          <p:cNvPr id="2053" name="Picture 5" descr="C:\Users\Анна\Desktop\лого просто\ПРЕЗЕНТАЦИЯ\для презентаций\5 разде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0120" y="185412"/>
            <a:ext cx="4959350" cy="11731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18708" y="540271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Шествие:</a:t>
            </a:r>
          </a:p>
        </p:txBody>
      </p:sp>
      <p:pic>
        <p:nvPicPr>
          <p:cNvPr id="9" name="Picture 2" descr="C:\Users\Sony\Desktop\ZAPOVEDNIK\MORE_Fest\логотип море жизни_гот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6300" y="-11148"/>
            <a:ext cx="3143820" cy="131679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44860" y="2700511"/>
            <a:ext cx="900438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Впервые прошедшее в 2017 году шествие показало, что в нашем крае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много социально-активных граждан.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Поэтому организуя шествие в 2018 году, мы уверены, что это станет </a:t>
            </a:r>
          </a:p>
          <a:p>
            <a:r>
              <a:rPr lang="ru-RU" dirty="0">
                <a:latin typeface="Helvetica World" panose="020B0500040000020004" pitchFamily="34" charset="0"/>
                <a:cs typeface="Helvetica World" panose="020B0500040000020004" pitchFamily="34" charset="0"/>
              </a:rPr>
              <a:t>традиционным конкурсом в рамках Фестиваля.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145" y="4344205"/>
            <a:ext cx="4021644" cy="28803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60" y="4344205"/>
            <a:ext cx="4021644" cy="298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976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7379</TotalTime>
  <Words>1685</Words>
  <Application>Microsoft Office PowerPoint</Application>
  <PresentationFormat>Произвольный</PresentationFormat>
  <Paragraphs>256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Анна</dc:creator>
  <cp:lastModifiedBy>Данилова Анна Михайловна</cp:lastModifiedBy>
  <cp:revision>178</cp:revision>
  <dcterms:created xsi:type="dcterms:W3CDTF">2017-10-29T07:47:24Z</dcterms:created>
  <dcterms:modified xsi:type="dcterms:W3CDTF">2018-08-14T05:35:23Z</dcterms:modified>
</cp:coreProperties>
</file>