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468" y="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3.1</c:v>
                </c:pt>
                <c:pt idx="1">
                  <c:v>3.1</c:v>
                </c:pt>
                <c:pt idx="2">
                  <c:v>0</c:v>
                </c:pt>
                <c:pt idx="3">
                  <c:v>40.6</c:v>
                </c:pt>
                <c:pt idx="4">
                  <c:v>0</c:v>
                </c:pt>
                <c:pt idx="5">
                  <c:v>40.6</c:v>
                </c:pt>
                <c:pt idx="6">
                  <c:v>0</c:v>
                </c:pt>
                <c:pt idx="7">
                  <c:v>6.3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6.3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0</c:v>
                </c:pt>
                <c:pt idx="1">
                  <c:v>15.6</c:v>
                </c:pt>
                <c:pt idx="2">
                  <c:v>0</c:v>
                </c:pt>
                <c:pt idx="3">
                  <c:v>0</c:v>
                </c:pt>
                <c:pt idx="4">
                  <c:v>3.8</c:v>
                </c:pt>
                <c:pt idx="5">
                  <c:v>50</c:v>
                </c:pt>
                <c:pt idx="6">
                  <c:v>3.8</c:v>
                </c:pt>
                <c:pt idx="7">
                  <c:v>0</c:v>
                </c:pt>
                <c:pt idx="8">
                  <c:v>0</c:v>
                </c:pt>
                <c:pt idx="9">
                  <c:v>3.8</c:v>
                </c:pt>
                <c:pt idx="10">
                  <c:v>3.8</c:v>
                </c:pt>
                <c:pt idx="11">
                  <c:v>19.2</c:v>
                </c:pt>
              </c:numCache>
            </c:numRef>
          </c:val>
        </c:ser>
        <c:axId val="63632512"/>
        <c:axId val="63634048"/>
      </c:barChart>
      <c:catAx>
        <c:axId val="63632512"/>
        <c:scaling>
          <c:orientation val="maxMin"/>
        </c:scaling>
        <c:axPos val="l"/>
        <c:numFmt formatCode="#&quot; &quot;?/?" sourceLinked="0"/>
        <c:tickLblPos val="nextTo"/>
        <c:crossAx val="63634048"/>
        <c:crosses val="autoZero"/>
        <c:lblAlgn val="ctr"/>
        <c:lblOffset val="100"/>
      </c:catAx>
      <c:valAx>
        <c:axId val="63634048"/>
        <c:scaling>
          <c:orientation val="minMax"/>
        </c:scaling>
        <c:axPos val="b"/>
        <c:majorGridlines/>
        <c:numFmt formatCode="General" sourceLinked="1"/>
        <c:tickLblPos val="nextTo"/>
        <c:crossAx val="63632512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</c:legend>
    <c:plotVisOnly val="1"/>
    <c:dispBlanksAs val="gap"/>
  </c:chart>
  <c:spPr>
    <a:solidFill>
      <a:srgbClr val="000099"/>
    </a:solidFill>
  </c:spPr>
  <c:txPr>
    <a:bodyPr/>
    <a:lstStyle/>
    <a:p>
      <a:pPr>
        <a:defRPr sz="1200" b="1">
          <a:solidFill>
            <a:schemeClr val="tx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Лист1!$B$4:$B$6</c:f>
              <c:numCache>
                <c:formatCode>General</c:formatCode>
                <c:ptCount val="3"/>
                <c:pt idx="0">
                  <c:v>10</c:v>
                </c:pt>
                <c:pt idx="1">
                  <c:v>13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5</c:v>
                </c:pt>
                <c:pt idx="1">
                  <c:v>6</c:v>
                </c:pt>
                <c:pt idx="2">
                  <c:v>15</c:v>
                </c:pt>
              </c:numCache>
            </c:numRef>
          </c:val>
        </c:ser>
        <c:axId val="65565056"/>
        <c:axId val="65566592"/>
      </c:barChart>
      <c:catAx>
        <c:axId val="65565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solidFill>
                  <a:schemeClr val="tx1"/>
                </a:solidFill>
              </a:defRPr>
            </a:pPr>
            <a:endParaRPr lang="ru-RU"/>
          </a:p>
        </c:txPr>
        <c:crossAx val="65566592"/>
        <c:crosses val="autoZero"/>
        <c:auto val="1"/>
        <c:lblAlgn val="ctr"/>
        <c:lblOffset val="100"/>
      </c:catAx>
      <c:valAx>
        <c:axId val="65566592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65565056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</c:chart>
  <c:spPr>
    <a:solidFill>
      <a:srgbClr val="000099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8095238095238099E-2"/>
          <c:w val="0.96376811594202849"/>
          <c:h val="0.51820645496235973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Лист1!$L$3:$L$10</c:f>
              <c:strCache>
                <c:ptCount val="8"/>
                <c:pt idx="0">
                  <c:v>Вопросы создания, преобразования объектов особо охраняемых природных территорий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трудоустройства</c:v>
                </c:pt>
                <c:pt idx="6">
                  <c:v>Вопросы загрязнения атмосферного водуха</c:v>
                </c:pt>
                <c:pt idx="7">
                  <c:v>Другие вопросы</c:v>
                </c:pt>
              </c:strCache>
            </c:strRef>
          </c:cat>
          <c:val>
            <c:numRef>
              <c:f>Лист1!$M$3:$M$10</c:f>
              <c:numCache>
                <c:formatCode>General</c:formatCode>
                <c:ptCount val="8"/>
                <c:pt idx="0">
                  <c:v>3.8</c:v>
                </c:pt>
                <c:pt idx="1">
                  <c:v>23.2</c:v>
                </c:pt>
                <c:pt idx="2">
                  <c:v>19.2</c:v>
                </c:pt>
                <c:pt idx="3">
                  <c:v>11.5</c:v>
                </c:pt>
                <c:pt idx="4">
                  <c:v>7.7</c:v>
                </c:pt>
                <c:pt idx="5">
                  <c:v>7.7</c:v>
                </c:pt>
                <c:pt idx="6">
                  <c:v>7.7</c:v>
                </c:pt>
                <c:pt idx="7">
                  <c:v>19.2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.11284919548099966"/>
          <c:y val="0.58853612529202914"/>
          <c:w val="0.73806972498002954"/>
          <c:h val="0.35578621903031371"/>
        </c:manualLayout>
      </c:layout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61.5</c:v>
                </c:pt>
                <c:pt idx="1">
                  <c:v>30.8</c:v>
                </c:pt>
                <c:pt idx="2">
                  <c:v>7.7000000000000028</c:v>
                </c:pt>
              </c:numCache>
            </c:numRef>
          </c:val>
        </c:ser>
        <c:firstSliceAng val="0"/>
      </c:pieChart>
    </c:plotArea>
    <c:legend>
      <c:legendPos val="r"/>
      <c:layout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1 квартал 2017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1 квартале 2017 года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26 обращений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2016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уменьшилось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18,75%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1 квартале 2016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32  обращения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марте 2017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15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2016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7 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1 квартале 2017  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</a:t>
            </a:r>
            <a:r>
              <a:rPr lang="ru-RU" sz="2000" dirty="0">
                <a:latin typeface="Arial Unicode MS" pitchFamily="34" charset="-128"/>
              </a:rPr>
              <a:t>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 1 квартале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2016 года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в  1 квартале 2016  и   1 квартале 2017 годов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21" name="Содержимое 2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1 квартале 2017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1 обращения (3,8 %)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16 (61,5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8 (30,5%)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8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10 обращений (38,5%)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13 обращений  (50,0%)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11 обращений (42,3%)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1 квартале 2017 года</a:t>
            </a:r>
            <a:endParaRPr lang="ru-RU" sz="2000" dirty="0">
              <a:latin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3" name="Диаграмма 22"/>
          <p:cNvGraphicFramePr/>
          <p:nvPr/>
        </p:nvGraphicFramePr>
        <p:xfrm>
          <a:off x="214282" y="1428736"/>
          <a:ext cx="8501122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1 квартале 2017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357158" y="1571612"/>
          <a:ext cx="8358245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840</TotalTime>
  <Words>216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1 квартал 2017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1 квартале 2017  года  в сравнении с  обращениями,  поступившими  в  1 квартале 2016 года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 1 квартале 2016  и   1 квартале 2017 годов</vt:lpstr>
      <vt:lpstr>Поступление, рассмотрение и направление по компетенции обращений  граждан  в 1 квартале 2017 года</vt:lpstr>
      <vt:lpstr>Доля тем в общем количестве вопросов, содержащихся в обращениях, рассмотренных  в  1 квартале 2017 года</vt:lpstr>
      <vt:lpstr>Результаты  рассмотрения  обращений граждан,  поступивших  в  Министерство  природных ресурсов  и экологии  Камчатского  края  в 1 квартале 2017 года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156</cp:revision>
  <dcterms:created xsi:type="dcterms:W3CDTF">2011-01-31T10:29:36Z</dcterms:created>
  <dcterms:modified xsi:type="dcterms:W3CDTF">2017-04-03T12:25:13Z</dcterms:modified>
</cp:coreProperties>
</file>