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4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Лист1!$E$4:$E$16</c:f>
              <c:strCache>
                <c:ptCount val="10"/>
                <c:pt idx="0">
                  <c:v>Усть-Камчатский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</c:strCache>
            </c:strRef>
          </c:cat>
          <c:val>
            <c:numRef>
              <c:f>Лист1!$F$4:$F$16</c:f>
              <c:numCache>
                <c:formatCode>General</c:formatCode>
                <c:ptCount val="10"/>
                <c:pt idx="0">
                  <c:v>0</c:v>
                </c:pt>
                <c:pt idx="1">
                  <c:v>17.100000000000001</c:v>
                </c:pt>
                <c:pt idx="2">
                  <c:v>4.3</c:v>
                </c:pt>
                <c:pt idx="3">
                  <c:v>12.9</c:v>
                </c:pt>
                <c:pt idx="4">
                  <c:v>4.3</c:v>
                </c:pt>
                <c:pt idx="5">
                  <c:v>41.4</c:v>
                </c:pt>
                <c:pt idx="6">
                  <c:v>4.3</c:v>
                </c:pt>
                <c:pt idx="7">
                  <c:v>1.4</c:v>
                </c:pt>
                <c:pt idx="8">
                  <c:v>12.9</c:v>
                </c:pt>
                <c:pt idx="9">
                  <c:v>1.4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Лист1!$E$4:$E$16</c:f>
              <c:strCache>
                <c:ptCount val="10"/>
                <c:pt idx="0">
                  <c:v>Усть-Камчатский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</c:strCache>
            </c:strRef>
          </c:cat>
          <c:val>
            <c:numRef>
              <c:f>Лист1!$G$4:$G$16</c:f>
              <c:numCache>
                <c:formatCode>General</c:formatCode>
                <c:ptCount val="10"/>
                <c:pt idx="0">
                  <c:v>2.2000000000000002</c:v>
                </c:pt>
                <c:pt idx="1">
                  <c:v>0</c:v>
                </c:pt>
                <c:pt idx="2">
                  <c:v>2.2000000000000002</c:v>
                </c:pt>
                <c:pt idx="3">
                  <c:v>10.9</c:v>
                </c:pt>
                <c:pt idx="4">
                  <c:v>2.2000000000000002</c:v>
                </c:pt>
                <c:pt idx="5">
                  <c:v>58.6</c:v>
                </c:pt>
                <c:pt idx="6">
                  <c:v>0</c:v>
                </c:pt>
                <c:pt idx="7">
                  <c:v>0</c:v>
                </c:pt>
                <c:pt idx="8">
                  <c:v>21.7</c:v>
                </c:pt>
                <c:pt idx="9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944384"/>
        <c:axId val="82945920"/>
      </c:barChart>
      <c:catAx>
        <c:axId val="82944384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945920"/>
        <c:crosses val="autoZero"/>
        <c:auto val="0"/>
        <c:lblAlgn val="ctr"/>
        <c:lblOffset val="100"/>
        <c:noMultiLvlLbl val="0"/>
      </c:catAx>
      <c:valAx>
        <c:axId val="829459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2944384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  <c:txPr>
        <a:bodyPr/>
        <a:lstStyle/>
        <a:p>
          <a:pPr>
            <a:defRPr sz="11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Лист1!$A$4:$A$15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Лист1!$B$4:$B$15</c:f>
              <c:numCache>
                <c:formatCode>General</c:formatCode>
                <c:ptCount val="9"/>
                <c:pt idx="0">
                  <c:v>5</c:v>
                </c:pt>
                <c:pt idx="1">
                  <c:v>6</c:v>
                </c:pt>
                <c:pt idx="2">
                  <c:v>15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  <c:pt idx="6">
                  <c:v>13</c:v>
                </c:pt>
                <c:pt idx="7">
                  <c:v>7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Лист1!$A$4:$A$15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Лист1!$C$4:$C$15</c:f>
              <c:numCache>
                <c:formatCode>General</c:formatCode>
                <c:ptCount val="9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014400"/>
        <c:axId val="83015936"/>
      </c:barChart>
      <c:catAx>
        <c:axId val="83014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015936"/>
        <c:crosses val="autoZero"/>
        <c:auto val="1"/>
        <c:lblAlgn val="ctr"/>
        <c:lblOffset val="100"/>
        <c:noMultiLvlLbl val="0"/>
      </c:catAx>
      <c:valAx>
        <c:axId val="8301593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014400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Лист1!$L$3:$L$9</c:f>
              <c:strCache>
                <c:ptCount val="7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Лист1!$M$3:$M$9</c:f>
              <c:numCache>
                <c:formatCode>General</c:formatCode>
                <c:ptCount val="7"/>
                <c:pt idx="0">
                  <c:v>26.2</c:v>
                </c:pt>
                <c:pt idx="1">
                  <c:v>21.7</c:v>
                </c:pt>
                <c:pt idx="2">
                  <c:v>15.2</c:v>
                </c:pt>
                <c:pt idx="3">
                  <c:v>13</c:v>
                </c:pt>
                <c:pt idx="4">
                  <c:v>4.3</c:v>
                </c:pt>
                <c:pt idx="5">
                  <c:v>2.2000000000000002</c:v>
                </c:pt>
                <c:pt idx="6">
                  <c:v>17.399999999999999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05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2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105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69.599999999999994</c:v>
                </c:pt>
                <c:pt idx="1">
                  <c:v>23.9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9 месяцев 2018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За 9 месяцев  2018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46 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2017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34,3 %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(за 9 месяцев 2017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70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сентябре  2018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4 обращения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2017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2 обращения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за 9 месяцев  2018  года в сравнении </a:t>
            </a:r>
            <a:r>
              <a:rPr lang="ru-RU" sz="2000" dirty="0">
                <a:latin typeface="Arial Unicode MS" pitchFamily="34" charset="-128"/>
              </a:rPr>
              <a:t>с </a:t>
            </a:r>
            <a:r>
              <a:rPr lang="ru-RU" sz="2000" dirty="0" smtClean="0">
                <a:latin typeface="Arial Unicode MS" pitchFamily="34" charset="-128"/>
              </a:rPr>
              <a:t>обращениями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поступившими </a:t>
            </a:r>
            <a:r>
              <a:rPr lang="ru-RU" sz="2000" dirty="0" smtClean="0">
                <a:latin typeface="Arial Unicode MS" pitchFamily="34" charset="-128"/>
              </a:rPr>
              <a:t> за  </a:t>
            </a:r>
            <a:r>
              <a:rPr lang="ru-RU" sz="2000" dirty="0" smtClean="0">
                <a:latin typeface="Arial Unicode MS" pitchFamily="34" charset="-128"/>
              </a:rPr>
              <a:t>9 месяцев 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2017 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0215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за 9 месяцев  2017  и   за  9 месяцев 2018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783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9 месяцев 2018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3</a:t>
              </a:r>
              <a:r>
                <a:rPr lang="ru-RU" b="1" dirty="0" smtClean="0">
                  <a:cs typeface="Times New Roman" pitchFamily="18" charset="0"/>
                </a:rPr>
                <a:t> обращения (6,5 %)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32 (69,6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11 (23,9 %)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7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обращение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3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19 обращений (41,3 %)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23 обращений  (71,8 %)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10 обращений (21,7 %)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за 9 месяцев 2018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5118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9 месяцев 2018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427651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1213</TotalTime>
  <Words>225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9 месяцев 2018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за 9 месяцев  2018  года в сравнении с обращениями, поступившими  за  9 месяцев   2017 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за 9 месяцев  2017  и   за  9 месяцев 2018 годов</vt:lpstr>
      <vt:lpstr>Поступление, рассмотрение и направление по компетенции обращений  граждан  за 9 месяцев 2018 года</vt:lpstr>
      <vt:lpstr>Доля тем в общем количестве вопросов, содержащихся в обращениях, рассмотренных  за 9 месяцев 2018 года</vt:lpstr>
      <vt:lpstr>Результаты  рассмотрения  обращений граждан,  поступивших  в  Министерство  природных ресурсов  и экологии  Камчатского  края  за 9 месяцев 2018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238</cp:revision>
  <dcterms:created xsi:type="dcterms:W3CDTF">2011-01-31T10:29:36Z</dcterms:created>
  <dcterms:modified xsi:type="dcterms:W3CDTF">2018-10-02T22:24:58Z</dcterms:modified>
</cp:coreProperties>
</file>