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48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F: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F: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F: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6;&#1072;&#1073;&#1086;&#1095;&#1080;&#1081;%20&#1089;&#1090;&#1086;&#1083;\&#1054;&#1041;&#1056;&#1040;&#1065;&#1045;&#1053;&#1048;&#1071;%209%20&#1084;&#1077;&#1089;&#1103;&#1094;&#1077;&#1074;%202018%20&#1075;&#1086;&#1076;&#1072;\&#1076;&#1083;&#1103;%20&#1089;&#1072;&#1081;&#1090;&#1072;%201%20&#1087;&#1086;&#1083;&#1091;&#1075;&#1086;&#1076;&#1080;&#1077;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F: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Лист1!$F$3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Лист1!$E$4:$E$18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Тигильский район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</c:strCache>
            </c:strRef>
          </c:cat>
          <c:val>
            <c:numRef>
              <c:f>Лист1!$F$4:$F$18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6.25</c:v>
                </c:pt>
                <c:pt idx="3">
                  <c:v>6.25</c:v>
                </c:pt>
                <c:pt idx="4">
                  <c:v>0</c:v>
                </c:pt>
                <c:pt idx="5">
                  <c:v>68.75</c:v>
                </c:pt>
                <c:pt idx="6">
                  <c:v>0</c:v>
                </c:pt>
                <c:pt idx="7">
                  <c:v>0</c:v>
                </c:pt>
                <c:pt idx="8">
                  <c:v>18.75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Лист1!$E$4:$E$18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Тигильский район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</c:strCache>
            </c:strRef>
          </c:cat>
          <c:val>
            <c:numRef>
              <c:f>Лист1!$G$4:$G$18</c:f>
              <c:numCache>
                <c:formatCode>General</c:formatCode>
                <c:ptCount val="12"/>
                <c:pt idx="0">
                  <c:v>11.8</c:v>
                </c:pt>
                <c:pt idx="1">
                  <c:v>5.9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76.400000000000006</c:v>
                </c:pt>
                <c:pt idx="6">
                  <c:v>0</c:v>
                </c:pt>
                <c:pt idx="7">
                  <c:v>0</c:v>
                </c:pt>
                <c:pt idx="8">
                  <c:v>5.9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499776"/>
        <c:axId val="77509760"/>
      </c:barChart>
      <c:catAx>
        <c:axId val="77499776"/>
        <c:scaling>
          <c:orientation val="maxMin"/>
        </c:scaling>
        <c:delete val="0"/>
        <c:axPos val="l"/>
        <c:numFmt formatCode="#\ ?/?" sourceLinked="0"/>
        <c:majorTickMark val="out"/>
        <c:minorTickMark val="none"/>
        <c:tickLblPos val="nextTo"/>
        <c:txPr>
          <a:bodyPr anchor="ctr" anchorCtr="1"/>
          <a:lstStyle/>
          <a:p>
            <a:pPr>
              <a:defRPr b="1"/>
            </a:pPr>
            <a:endParaRPr lang="ru-RU"/>
          </a:p>
        </c:txPr>
        <c:crossAx val="77509760"/>
        <c:crosses val="autoZero"/>
        <c:auto val="0"/>
        <c:lblAlgn val="ctr"/>
        <c:lblOffset val="100"/>
        <c:noMultiLvlLbl val="0"/>
      </c:catAx>
      <c:valAx>
        <c:axId val="7750976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77499776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Лист1!$A$4:$A$6</c:f>
              <c:strCache>
                <c:ptCount val="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</c:strCache>
            </c:strRef>
          </c:cat>
          <c:val>
            <c:numRef>
              <c:f>Лист1!$B$4:$B$6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Лист1!$A$4:$A$6</c:f>
              <c:strCache>
                <c:ptCount val="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</c:strCache>
            </c:strRef>
          </c:cat>
          <c:val>
            <c:numRef>
              <c:f>Лист1!$C$4:$C$6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092736"/>
        <c:axId val="57098624"/>
      </c:barChart>
      <c:catAx>
        <c:axId val="570927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chemeClr val="bg1"/>
                </a:solidFill>
              </a:defRPr>
            </a:pPr>
            <a:endParaRPr lang="ru-RU"/>
          </a:p>
        </c:txPr>
        <c:crossAx val="57098624"/>
        <c:crosses val="autoZero"/>
        <c:auto val="1"/>
        <c:lblAlgn val="ctr"/>
        <c:lblOffset val="100"/>
        <c:noMultiLvlLbl val="0"/>
      </c:catAx>
      <c:valAx>
        <c:axId val="57098624"/>
        <c:scaling>
          <c:orientation val="minMax"/>
        </c:scaling>
        <c:delete val="0"/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minorTickMark val="none"/>
        <c:tickLblPos val="high"/>
        <c:txPr>
          <a:bodyPr rot="0" vert="horz"/>
          <a:lstStyle/>
          <a:p>
            <a:pPr>
              <a:defRPr sz="1200" b="1">
                <a:solidFill>
                  <a:schemeClr val="bg1"/>
                </a:solidFill>
              </a:defRPr>
            </a:pPr>
            <a:endParaRPr lang="ru-RU"/>
          </a:p>
        </c:txPr>
        <c:crossAx val="57092736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overlay val="0"/>
      <c:spPr>
        <a:solidFill>
          <a:srgbClr val="0000FF"/>
        </a:solidFill>
      </c:spPr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spPr>
    <a:solidFill>
      <a:srgbClr val="000099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3.8095238095238099E-2"/>
          <c:w val="0.96376811594202894"/>
          <c:h val="0.51820645496236051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bubble3D val="0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bubble3D val="0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bubble3D val="0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bubble3D val="0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6"/>
            <c:bubble3D val="0"/>
            <c:explosion val="0"/>
            <c:spPr>
              <a:solidFill>
                <a:srgbClr val="00FFCC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7"/>
            <c:bubble3D val="0"/>
            <c:explosion val="0"/>
            <c:spPr>
              <a:solidFill>
                <a:schemeClr val="accent6">
                  <a:lumMod val="5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8"/>
            <c:bubble3D val="0"/>
            <c:explosion val="0"/>
            <c:spPr>
              <a:solidFill>
                <a:srgbClr val="9900FF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9"/>
            <c:bubble3D val="0"/>
            <c:explosion val="0"/>
            <c:spPr>
              <a:solidFill>
                <a:srgbClr val="FF3399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0"/>
            <c:bubble3D val="0"/>
            <c:explosion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1"/>
            <c:bubble3D val="0"/>
            <c:explosion val="0"/>
            <c:spPr>
              <a:solidFill>
                <a:srgbClr val="D12D8F"/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Лист1!$L$3:$L$8</c:f>
              <c:strCache>
                <c:ptCount val="6"/>
                <c:pt idx="0">
                  <c:v>Вопросы управления особо охраняемыми природными территориями регионального значения</c:v>
                </c:pt>
                <c:pt idx="1">
                  <c:v>Использование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Другие вопросы</c:v>
                </c:pt>
              </c:strCache>
            </c:strRef>
          </c:cat>
          <c:val>
            <c:numRef>
              <c:f>Лист1!$M$3:$M$8</c:f>
              <c:numCache>
                <c:formatCode>General</c:formatCode>
                <c:ptCount val="6"/>
                <c:pt idx="0">
                  <c:v>35.299999999999997</c:v>
                </c:pt>
                <c:pt idx="1">
                  <c:v>11.8</c:v>
                </c:pt>
                <c:pt idx="2">
                  <c:v>5.9</c:v>
                </c:pt>
                <c:pt idx="3">
                  <c:v>23.5</c:v>
                </c:pt>
                <c:pt idx="4">
                  <c:v>5.9</c:v>
                </c:pt>
                <c:pt idx="5">
                  <c:v>17.600000000000001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egendEntry>
        <c:idx val="0"/>
        <c:txPr>
          <a:bodyPr/>
          <a:lstStyle/>
          <a:p>
            <a:pPr>
              <a:defRPr sz="900" b="1"/>
            </a:pPr>
            <a:endParaRPr lang="ru-RU"/>
          </a:p>
        </c:txPr>
      </c:legendEntry>
      <c:layout>
        <c:manualLayout>
          <c:xMode val="edge"/>
          <c:yMode val="edge"/>
          <c:x val="0.11284919548099966"/>
          <c:y val="0.61578832547521267"/>
          <c:w val="0.72176537715394273"/>
          <c:h val="0.3585191366597722"/>
        </c:manualLayout>
      </c:layout>
      <c:overlay val="0"/>
      <c:spPr>
        <a:solidFill>
          <a:schemeClr val="tx2">
            <a:lumMod val="60000"/>
            <a:lumOff val="40000"/>
          </a:schemeClr>
        </a:solidFill>
      </c:spPr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67"/>
          <c:h val="0.8842592592592593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</c:legend>
    <c:plotVisOnly val="1"/>
    <c:dispBlanksAs val="zero"/>
    <c:showDLblsOverMax val="0"/>
  </c:chart>
  <c:spPr>
    <a:solidFill>
      <a:srgbClr val="0000FF"/>
    </a:solidFill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56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bubble3D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Лист1!$I$3:$I$4</c:f>
              <c:strCache>
                <c:ptCount val="2"/>
                <c:pt idx="0">
                  <c:v>Даны разъяснения</c:v>
                </c:pt>
                <c:pt idx="1">
                  <c:v>Находятся на рассмотрении</c:v>
                </c:pt>
              </c:strCache>
            </c:strRef>
          </c:cat>
          <c:val>
            <c:numRef>
              <c:f>Лист1!$J$3:$J$4</c:f>
              <c:numCache>
                <c:formatCode>General</c:formatCode>
                <c:ptCount val="2"/>
                <c:pt idx="0">
                  <c:v>70.599999999999994</c:v>
                </c:pt>
                <c:pt idx="1">
                  <c:v>29.4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1200" b="1" i="0"/>
          </a:pPr>
          <a:endParaRPr lang="ru-RU"/>
        </a:p>
      </c:txPr>
    </c:legend>
    <c:plotVisOnly val="1"/>
    <c:dispBlanksAs val="gap"/>
    <c:showDLblsOverMax val="0"/>
  </c:chart>
  <c:spPr>
    <a:solidFill>
      <a:srgbClr val="0000FF"/>
    </a:solidFill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D1370-76D5-48BD-A640-E23F729A357F}" type="slidenum">
              <a:rPr lang="ru-RU"/>
              <a:pPr/>
              <a:t>3</a:t>
            </a:fld>
            <a:endParaRPr 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A3382-A4EF-4BED-A298-BAEAE461A14C}" type="slidenum">
              <a:rPr lang="ru-RU"/>
              <a:pPr/>
              <a:t>4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</a:t>
            </a:r>
            <a:r>
              <a:rPr lang="ru-RU" sz="2800" b="1" dirty="0" smtClean="0">
                <a:solidFill>
                  <a:schemeClr val="bg2"/>
                </a:solidFill>
              </a:rPr>
              <a:t>1 квартал 2020 года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1 квартале  2020 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17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обращений 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</a:t>
            </a:r>
            <a:r>
              <a:rPr lang="ru-RU" sz="2000" dirty="0" smtClean="0">
                <a:latin typeface="Arial" charset="0"/>
              </a:rPr>
              <a:t>2019 </a:t>
            </a:r>
            <a:r>
              <a:rPr lang="ru-RU" sz="2000" dirty="0" smtClean="0">
                <a:latin typeface="Arial" charset="0"/>
              </a:rPr>
              <a:t>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увеличилось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на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6,3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%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(в </a:t>
            </a:r>
            <a:r>
              <a:rPr lang="ru-RU" sz="2000" dirty="0" smtClean="0">
                <a:latin typeface="Arial" charset="0"/>
              </a:rPr>
              <a:t>1 квартале 2019 года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16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обращений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марте  2020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9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2019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6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обращений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 sz="2000" dirty="0">
                <a:latin typeface="Arial Unicode MS" pitchFamily="34" charset="-128"/>
              </a:rPr>
              <a:t>Количество  обращений  поступивших  </a:t>
            </a:r>
            <a:r>
              <a:rPr lang="ru-RU" sz="2000" dirty="0" smtClean="0">
                <a:latin typeface="Arial Unicode MS" pitchFamily="34" charset="-128"/>
              </a:rPr>
              <a:t>в  </a:t>
            </a:r>
            <a:r>
              <a:rPr lang="ru-RU" sz="2000" dirty="0" smtClean="0">
                <a:latin typeface="Arial Unicode MS" pitchFamily="34" charset="-128"/>
              </a:rPr>
              <a:t>1 квартале 2020  года </a:t>
            </a:r>
            <a:r>
              <a:rPr lang="ru-RU" sz="2000" dirty="0" smtClean="0">
                <a:latin typeface="Arial Unicode MS" pitchFamily="34" charset="-128"/>
              </a:rPr>
              <a:t/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в сравнении с количеством обращений, 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поступивших  в  </a:t>
            </a:r>
            <a:r>
              <a:rPr lang="ru-RU" sz="2000" dirty="0" smtClean="0">
                <a:latin typeface="Arial Unicode MS" pitchFamily="34" charset="-128"/>
              </a:rPr>
              <a:t>1 квартале 2019  год</a:t>
            </a:r>
            <a:r>
              <a:rPr lang="ru-RU" sz="2000" dirty="0" smtClean="0">
                <a:latin typeface="Arial Unicode MS" pitchFamily="34" charset="-128"/>
              </a:rPr>
              <a:t>а</a:t>
            </a:r>
            <a:r>
              <a:rPr lang="ru-RU" sz="2000" dirty="0" smtClean="0">
                <a:latin typeface="Arial Unicode MS" pitchFamily="34" charset="-128"/>
              </a:rPr>
              <a:t> </a:t>
            </a:r>
            <a:r>
              <a:rPr lang="ru-RU" sz="2000" dirty="0" smtClean="0">
                <a:latin typeface="Arial Unicode MS" pitchFamily="34" charset="-128"/>
              </a:rPr>
              <a:t>,</a:t>
            </a:r>
            <a:br>
              <a:rPr lang="ru-RU" sz="2000" dirty="0" smtClean="0">
                <a:latin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</a:rPr>
              <a:t> с  </a:t>
            </a:r>
            <a:r>
              <a:rPr lang="ru-RU" sz="2000" dirty="0">
                <a:latin typeface="Arial Unicode MS" pitchFamily="34" charset="-128"/>
              </a:rPr>
              <a:t>распределением </a:t>
            </a:r>
            <a:r>
              <a:rPr lang="ru-RU" sz="2000" dirty="0" smtClean="0">
                <a:latin typeface="Arial Unicode MS" pitchFamily="34" charset="-128"/>
              </a:rPr>
              <a:t> </a:t>
            </a:r>
            <a:r>
              <a:rPr lang="ru-RU" sz="2000" dirty="0">
                <a:latin typeface="Arial Unicode MS" pitchFamily="34" charset="-128"/>
              </a:rPr>
              <a:t>по  районам  Камчатского  края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28775"/>
            <a:ext cx="8229600" cy="4525963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97239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ru-RU" sz="1800" dirty="0">
                <a:latin typeface="Arial" charset="0"/>
              </a:rPr>
              <a:t>Количество обращений поступивших </a:t>
            </a:r>
            <a:br>
              <a:rPr lang="ru-RU" sz="1800" dirty="0">
                <a:latin typeface="Arial" charset="0"/>
              </a:rPr>
            </a:br>
            <a:r>
              <a:rPr lang="ru-RU" sz="1800" dirty="0">
                <a:latin typeface="Arial" charset="0"/>
              </a:rPr>
              <a:t>в Министерство природных ресурсов и  </a:t>
            </a:r>
            <a:r>
              <a:rPr lang="ru-RU" sz="1800" dirty="0" smtClean="0">
                <a:latin typeface="Arial" charset="0"/>
              </a:rPr>
              <a:t>экологии Камчатского края </a:t>
            </a:r>
            <a:r>
              <a:rPr lang="ru-RU" sz="1800" dirty="0">
                <a:latin typeface="Arial" charset="0"/>
              </a:rPr>
              <a:t/>
            </a:r>
            <a:br>
              <a:rPr lang="ru-RU" sz="1800" dirty="0">
                <a:latin typeface="Arial" charset="0"/>
              </a:rPr>
            </a:br>
            <a:r>
              <a:rPr lang="ru-RU" sz="1800" dirty="0" smtClean="0">
                <a:latin typeface="Arial" charset="0"/>
              </a:rPr>
              <a:t>в </a:t>
            </a:r>
            <a:r>
              <a:rPr lang="ru-RU" sz="1800" dirty="0" smtClean="0">
                <a:latin typeface="Arial" charset="0"/>
              </a:rPr>
              <a:t>1 квартале 2019 года  </a:t>
            </a:r>
            <a:r>
              <a:rPr lang="ru-RU" sz="1800" dirty="0" smtClean="0">
                <a:latin typeface="Arial" charset="0"/>
              </a:rPr>
              <a:t>и  в </a:t>
            </a:r>
            <a:r>
              <a:rPr lang="ru-RU" sz="1800" dirty="0" smtClean="0">
                <a:latin typeface="Arial" charset="0"/>
              </a:rPr>
              <a:t>1 квартале 2020 года</a:t>
            </a:r>
            <a:endParaRPr lang="ru-RU" sz="1800" dirty="0">
              <a:latin typeface="Arial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00268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</a:t>
            </a:r>
            <a:r>
              <a:rPr lang="ru-RU" sz="2000" dirty="0" smtClean="0">
                <a:latin typeface="Arial" charset="0"/>
              </a:rPr>
              <a:t>1 квартале 2020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331913" y="1916113"/>
            <a:ext cx="5715000" cy="3771900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0 обращений (0%)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12 (70,6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0 (0 </a:t>
              </a:r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обращение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0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0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0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8 </a:t>
            </a:r>
            <a:r>
              <a:rPr lang="ru-RU" b="1" dirty="0" smtClean="0">
                <a:cs typeface="Times New Roman" pitchFamily="18" charset="0"/>
              </a:rPr>
              <a:t>обращений </a:t>
            </a:r>
            <a:r>
              <a:rPr lang="ru-RU" b="1" dirty="0" smtClean="0">
                <a:cs typeface="Times New Roman" pitchFamily="18" charset="0"/>
              </a:rPr>
              <a:t>(47,1 </a:t>
            </a:r>
            <a:r>
              <a:rPr lang="ru-RU" b="1" dirty="0" smtClean="0">
                <a:cs typeface="Times New Roman" pitchFamily="18" charset="0"/>
              </a:rPr>
              <a:t>%)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15 обращений  (88,2 </a:t>
            </a:r>
            <a:r>
              <a:rPr lang="ru-RU" b="1" dirty="0" smtClean="0">
                <a:cs typeface="Times New Roman" pitchFamily="18" charset="0"/>
              </a:rPr>
              <a:t>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2 обращения (</a:t>
            </a:r>
            <a:r>
              <a:rPr lang="ru-RU" b="1" dirty="0" smtClean="0">
                <a:cs typeface="Times New Roman" pitchFamily="18" charset="0"/>
              </a:rPr>
              <a:t>11,8</a:t>
            </a:r>
            <a:r>
              <a:rPr lang="ru-RU" b="1" dirty="0" smtClean="0">
                <a:cs typeface="Times New Roman" pitchFamily="18" charset="0"/>
              </a:rPr>
              <a:t> </a:t>
            </a:r>
            <a:r>
              <a:rPr lang="ru-RU" b="1" dirty="0" smtClean="0">
                <a:cs typeface="Times New Roman" pitchFamily="18" charset="0"/>
              </a:rPr>
              <a:t>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</a:t>
            </a:r>
            <a:r>
              <a:rPr lang="ru-RU" sz="2000" dirty="0" smtClean="0">
                <a:latin typeface="Times New Roman" pitchFamily="18" charset="0"/>
              </a:rPr>
              <a:t>рассмотренных  в  </a:t>
            </a:r>
            <a:r>
              <a:rPr lang="ru-RU" sz="2000" dirty="0" smtClean="0">
                <a:latin typeface="Times New Roman" pitchFamily="18" charset="0"/>
              </a:rPr>
              <a:t>1 квартале 2020 года</a:t>
            </a: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28388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 </a:t>
            </a:r>
            <a:r>
              <a:rPr lang="ru-RU" sz="2000" dirty="0" smtClean="0">
                <a:latin typeface="Arial" charset="0"/>
              </a:rPr>
              <a:t>1 квартале 2020 года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747888"/>
              </p:ext>
            </p:extLst>
          </p:nvPr>
        </p:nvGraphicFramePr>
        <p:xfrm>
          <a:off x="1544637" y="2105025"/>
          <a:ext cx="6054725" cy="264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41360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1560</TotalTime>
  <Words>216</Words>
  <Application>Microsoft Office PowerPoint</Application>
  <PresentationFormat>Экран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1 квартал 2020 года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 обращений  поступивших  в  1 квартале 2020  года  в сравнении с количеством обращений,  поступивших  в  1 квартале 2019  года ,  с  распределением  по  районам  Камчатского  края</vt:lpstr>
      <vt:lpstr>Количество обращений поступивших  в Министерство природных ресурсов и  экологии Камчатского края  в 1 квартале 2019 года  и  в 1 квартале 2020 года</vt:lpstr>
      <vt:lpstr>Поступление, рассмотрение и направление по компетенции обращений  граждан  в 1 квартале 2020 года</vt:lpstr>
      <vt:lpstr>Доля тем в общем количестве вопросов, содержащихся в обращениях, рассмотренных  в  1 квартале 2020 года</vt:lpstr>
      <vt:lpstr>Результаты  рассмотрения  обращений граждан,  поступивших  в  Министерство  природных ресурсов  и экологии  Камчатского  края  в  1 квартале 2020 года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Шепелева Светлана Николаевна</cp:lastModifiedBy>
  <cp:revision>346</cp:revision>
  <dcterms:created xsi:type="dcterms:W3CDTF">2011-01-31T10:29:36Z</dcterms:created>
  <dcterms:modified xsi:type="dcterms:W3CDTF">2020-04-01T04:01:49Z</dcterms:modified>
</cp:coreProperties>
</file>