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73" r:id="rId6"/>
    <p:sldId id="261" r:id="rId7"/>
    <p:sldId id="262" r:id="rId8"/>
    <p:sldId id="266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3F363"/>
    <a:srgbClr val="D4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32098765432098E-3"/>
                  <c:y val="0.5521292217327459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2014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97530864196E-3"/>
                  <c:y val="0.5491923641703377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296296296296294E-3"/>
                  <c:y val="0.5491923641703377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296296296296294E-3"/>
                  <c:y val="0.5491923641703377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платина</c:v>
                </c:pt>
                <c:pt idx="1">
                  <c:v>золото коренное </c:v>
                </c:pt>
                <c:pt idx="2">
                  <c:v>золото россыпное </c:v>
                </c:pt>
                <c:pt idx="3">
                  <c:v>серебро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2"/>
              <c:layout>
                <c:manualLayout>
                  <c:x val="1.8518518518518517E-2"/>
                  <c:y val="-2.93685756240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платина</c:v>
                </c:pt>
                <c:pt idx="1">
                  <c:v>золото коренное </c:v>
                </c:pt>
                <c:pt idx="2">
                  <c:v>золото россыпное </c:v>
                </c:pt>
                <c:pt idx="3">
                  <c:v>серебро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0.55800000000000005</c:v>
                </c:pt>
                <c:pt idx="1">
                  <c:v>1.222</c:v>
                </c:pt>
                <c:pt idx="2">
                  <c:v>1.151</c:v>
                </c:pt>
                <c:pt idx="3">
                  <c:v>1.127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18304"/>
        <c:axId val="73240576"/>
      </c:barChart>
      <c:catAx>
        <c:axId val="7321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240576"/>
        <c:crosses val="autoZero"/>
        <c:auto val="1"/>
        <c:lblAlgn val="ctr"/>
        <c:lblOffset val="100"/>
        <c:noMultiLvlLbl val="0"/>
      </c:catAx>
      <c:valAx>
        <c:axId val="732405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2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170664116820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03703703703703E-2"/>
                  <c:y val="-2.377998087615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77998087615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Газ</c:v>
                </c:pt>
                <c:pt idx="1">
                  <c:v>Газовый конденсат</c:v>
                </c:pt>
                <c:pt idx="2">
                  <c:v>уголь бурый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203703703703703E-2"/>
                  <c:y val="-1.981665073012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58533205841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462962962962962E-2"/>
                  <c:y val="-2.377998087615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Газ</c:v>
                </c:pt>
                <c:pt idx="1">
                  <c:v>Газовый конденсат</c:v>
                </c:pt>
                <c:pt idx="2">
                  <c:v>уголь бурый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1.016</c:v>
                </c:pt>
                <c:pt idx="1">
                  <c:v>1.085</c:v>
                </c:pt>
                <c:pt idx="2">
                  <c:v>0.88500000000000001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792128"/>
        <c:axId val="31802112"/>
        <c:axId val="0"/>
      </c:bar3DChart>
      <c:catAx>
        <c:axId val="3179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02112"/>
        <c:crosses val="autoZero"/>
        <c:auto val="1"/>
        <c:lblAlgn val="ctr"/>
        <c:lblOffset val="100"/>
        <c:noMultiLvlLbl val="0"/>
      </c:catAx>
      <c:valAx>
        <c:axId val="318021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Общераспространённые полезные ископаемые</c:v>
                </c:pt>
                <c:pt idx="1">
                  <c:v>Пароводяная смесь</c:v>
                </c:pt>
                <c:pt idx="2">
                  <c:v>Термальная вода</c:v>
                </c:pt>
                <c:pt idx="3">
                  <c:v>Минеральная вода</c:v>
                </c:pt>
                <c:pt idx="4">
                  <c:v>Углекислый газ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9.2592592592592587E-3"/>
                  <c:y val="0.124669603524229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75308641975308E-2"/>
                  <c:y val="0.14229074889867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Общераспространённые полезные ископаемые</c:v>
                </c:pt>
                <c:pt idx="1">
                  <c:v>Пароводяная смесь</c:v>
                </c:pt>
                <c:pt idx="2">
                  <c:v>Термальная вода</c:v>
                </c:pt>
                <c:pt idx="3">
                  <c:v>Минеральная вода</c:v>
                </c:pt>
                <c:pt idx="4">
                  <c:v>Углекислый газ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0.83730000000000004</c:v>
                </c:pt>
                <c:pt idx="1">
                  <c:v>0.95860000000000001</c:v>
                </c:pt>
                <c:pt idx="2">
                  <c:v>0.98929999999999996</c:v>
                </c:pt>
                <c:pt idx="3">
                  <c:v>0.84909999999999997</c:v>
                </c:pt>
                <c:pt idx="4">
                  <c:v>0.90229999999999999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26880"/>
        <c:axId val="20028032"/>
      </c:barChart>
      <c:catAx>
        <c:axId val="200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8032"/>
        <c:crossesAt val="0"/>
        <c:auto val="1"/>
        <c:lblAlgn val="ctr"/>
        <c:lblOffset val="100"/>
        <c:noMultiLvlLbl val="0"/>
      </c:catAx>
      <c:valAx>
        <c:axId val="20028032"/>
        <c:scaling>
          <c:orientation val="minMax"/>
          <c:max val="1.4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2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C7AD0-D12F-4D48-8C1E-EF7D7FBD083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5E7466-297A-4C24-8DD0-83CD7DAE5309}">
      <dgm:prSet phldrT="[Текст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6500" dirty="0" smtClean="0"/>
            <a:t> </a:t>
          </a:r>
          <a:r>
            <a:rPr lang="ru-RU" sz="5400" dirty="0" smtClean="0"/>
            <a:t>«</a:t>
          </a:r>
          <a:r>
            <a:rPr lang="ru-RU" sz="4400" dirty="0" smtClean="0"/>
            <a:t>Лес Победы»</a:t>
          </a:r>
        </a:p>
        <a:p>
          <a:pPr algn="ctr"/>
          <a:r>
            <a:rPr lang="ru-RU" sz="4400" dirty="0" smtClean="0"/>
            <a:t>(май 2015)</a:t>
          </a:r>
          <a:endParaRPr lang="ru-RU" sz="4400" dirty="0"/>
        </a:p>
      </dgm:t>
    </dgm:pt>
    <dgm:pt modelId="{3551540B-A72E-44F9-B22C-9DE8EB05127B}" type="parTrans" cxnId="{06768845-46EF-42B8-A466-D5128720E212}">
      <dgm:prSet/>
      <dgm:spPr/>
      <dgm:t>
        <a:bodyPr/>
        <a:lstStyle/>
        <a:p>
          <a:endParaRPr lang="ru-RU"/>
        </a:p>
      </dgm:t>
    </dgm:pt>
    <dgm:pt modelId="{C23D8195-0F47-41A9-A85A-4C575FBE3B1B}" type="sibTrans" cxnId="{06768845-46EF-42B8-A466-D5128720E212}">
      <dgm:prSet/>
      <dgm:spPr/>
      <dgm:t>
        <a:bodyPr/>
        <a:lstStyle/>
        <a:p>
          <a:endParaRPr lang="ru-RU"/>
        </a:p>
      </dgm:t>
    </dgm:pt>
    <dgm:pt modelId="{389EE2C6-1BB3-433F-A872-04AFA93770F7}">
      <dgm:prSet phldrT="[Текст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3600" dirty="0" smtClean="0"/>
            <a:t>«Зеленая весна»</a:t>
          </a:r>
        </a:p>
        <a:p>
          <a:pPr algn="ctr"/>
          <a:r>
            <a:rPr lang="ru-RU" sz="3600" dirty="0" smtClean="0"/>
            <a:t>(5-6 июня 2015 года)</a:t>
          </a:r>
          <a:endParaRPr lang="ru-RU" sz="3600" dirty="0"/>
        </a:p>
      </dgm:t>
    </dgm:pt>
    <dgm:pt modelId="{617F40DB-38D0-43DF-BA74-F2C5CF82C256}" type="parTrans" cxnId="{36B5FBC8-D362-4057-8BAC-A3A26E5DFF27}">
      <dgm:prSet/>
      <dgm:spPr/>
      <dgm:t>
        <a:bodyPr/>
        <a:lstStyle/>
        <a:p>
          <a:endParaRPr lang="ru-RU"/>
        </a:p>
      </dgm:t>
    </dgm:pt>
    <dgm:pt modelId="{DFFDF3C0-EF88-4FC0-B070-E947DE715E23}" type="sibTrans" cxnId="{36B5FBC8-D362-4057-8BAC-A3A26E5DFF27}">
      <dgm:prSet/>
      <dgm:spPr/>
      <dgm:t>
        <a:bodyPr/>
        <a:lstStyle/>
        <a:p>
          <a:endParaRPr lang="ru-RU"/>
        </a:p>
      </dgm:t>
    </dgm:pt>
    <dgm:pt modelId="{019EAA4A-9CE1-4733-AF3D-3426DF93D4E7}" type="pres">
      <dgm:prSet presAssocID="{683C7AD0-D12F-4D48-8C1E-EF7D7FBD08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63E16-3711-4BFC-BF9E-23580C0EC401}" type="pres">
      <dgm:prSet presAssocID="{5B5E7466-297A-4C24-8DD0-83CD7DAE5309}" presName="comp" presStyleCnt="0"/>
      <dgm:spPr/>
    </dgm:pt>
    <dgm:pt modelId="{9F29342B-AF5D-4BEF-9046-EDD76B6FEBF9}" type="pres">
      <dgm:prSet presAssocID="{5B5E7466-297A-4C24-8DD0-83CD7DAE5309}" presName="box" presStyleLbl="node1" presStyleIdx="0" presStyleCnt="2"/>
      <dgm:spPr/>
      <dgm:t>
        <a:bodyPr/>
        <a:lstStyle/>
        <a:p>
          <a:endParaRPr lang="ru-RU"/>
        </a:p>
      </dgm:t>
    </dgm:pt>
    <dgm:pt modelId="{BCCF3260-8361-4167-97F5-A54B499EFE58}" type="pres">
      <dgm:prSet presAssocID="{5B5E7466-297A-4C24-8DD0-83CD7DAE5309}" presName="img" presStyleLbl="fgImgPlace1" presStyleIdx="0" presStyleCnt="2" custScaleX="108829" custScaleY="101308" custLinFactNeighborX="-10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A10651D7-8505-4302-8198-5E38FBF2CDAD}" type="pres">
      <dgm:prSet presAssocID="{5B5E7466-297A-4C24-8DD0-83CD7DAE530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FC088-7FD5-4532-BB79-2A46CD2CA01D}" type="pres">
      <dgm:prSet presAssocID="{C23D8195-0F47-41A9-A85A-4C575FBE3B1B}" presName="spacer" presStyleCnt="0"/>
      <dgm:spPr/>
    </dgm:pt>
    <dgm:pt modelId="{9431357F-16A3-4114-9874-D1D1F8847F9F}" type="pres">
      <dgm:prSet presAssocID="{389EE2C6-1BB3-433F-A872-04AFA93770F7}" presName="comp" presStyleCnt="0"/>
      <dgm:spPr/>
    </dgm:pt>
    <dgm:pt modelId="{8F7B50BB-6381-4095-B4A1-BA565F2B25F5}" type="pres">
      <dgm:prSet presAssocID="{389EE2C6-1BB3-433F-A872-04AFA93770F7}" presName="box" presStyleLbl="node1" presStyleIdx="1" presStyleCnt="2"/>
      <dgm:spPr/>
      <dgm:t>
        <a:bodyPr/>
        <a:lstStyle/>
        <a:p>
          <a:endParaRPr lang="ru-RU"/>
        </a:p>
      </dgm:t>
    </dgm:pt>
    <dgm:pt modelId="{F400E672-84D3-4B0D-9EE5-82F985650987}" type="pres">
      <dgm:prSet presAssocID="{389EE2C6-1BB3-433F-A872-04AFA93770F7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2B923CE7-66B4-49B4-8DD7-611F54D7E7A5}" type="pres">
      <dgm:prSet presAssocID="{389EE2C6-1BB3-433F-A872-04AFA93770F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59DA8-42C2-4E2A-884C-972788C7C4D9}" type="presOf" srcId="{5B5E7466-297A-4C24-8DD0-83CD7DAE5309}" destId="{9F29342B-AF5D-4BEF-9046-EDD76B6FEBF9}" srcOrd="0" destOrd="0" presId="urn:microsoft.com/office/officeart/2005/8/layout/vList4"/>
    <dgm:cxn modelId="{96E8EEC2-B527-4383-B497-9D9E5A175878}" type="presOf" srcId="{389EE2C6-1BB3-433F-A872-04AFA93770F7}" destId="{2B923CE7-66B4-49B4-8DD7-611F54D7E7A5}" srcOrd="1" destOrd="0" presId="urn:microsoft.com/office/officeart/2005/8/layout/vList4"/>
    <dgm:cxn modelId="{13316F5A-B047-4755-AB19-B4A8F11A8126}" type="presOf" srcId="{389EE2C6-1BB3-433F-A872-04AFA93770F7}" destId="{8F7B50BB-6381-4095-B4A1-BA565F2B25F5}" srcOrd="0" destOrd="0" presId="urn:microsoft.com/office/officeart/2005/8/layout/vList4"/>
    <dgm:cxn modelId="{FADF209D-8276-47BC-A6E8-E8465D37BF63}" type="presOf" srcId="{683C7AD0-D12F-4D48-8C1E-EF7D7FBD083C}" destId="{019EAA4A-9CE1-4733-AF3D-3426DF93D4E7}" srcOrd="0" destOrd="0" presId="urn:microsoft.com/office/officeart/2005/8/layout/vList4"/>
    <dgm:cxn modelId="{9A3F9AE0-558D-457D-8D66-3A5BB6A554F4}" type="presOf" srcId="{5B5E7466-297A-4C24-8DD0-83CD7DAE5309}" destId="{A10651D7-8505-4302-8198-5E38FBF2CDAD}" srcOrd="1" destOrd="0" presId="urn:microsoft.com/office/officeart/2005/8/layout/vList4"/>
    <dgm:cxn modelId="{06768845-46EF-42B8-A466-D5128720E212}" srcId="{683C7AD0-D12F-4D48-8C1E-EF7D7FBD083C}" destId="{5B5E7466-297A-4C24-8DD0-83CD7DAE5309}" srcOrd="0" destOrd="0" parTransId="{3551540B-A72E-44F9-B22C-9DE8EB05127B}" sibTransId="{C23D8195-0F47-41A9-A85A-4C575FBE3B1B}"/>
    <dgm:cxn modelId="{36B5FBC8-D362-4057-8BAC-A3A26E5DFF27}" srcId="{683C7AD0-D12F-4D48-8C1E-EF7D7FBD083C}" destId="{389EE2C6-1BB3-433F-A872-04AFA93770F7}" srcOrd="1" destOrd="0" parTransId="{617F40DB-38D0-43DF-BA74-F2C5CF82C256}" sibTransId="{DFFDF3C0-EF88-4FC0-B070-E947DE715E23}"/>
    <dgm:cxn modelId="{3C1309A3-3307-4F08-89D2-B165362FE67E}" type="presParOf" srcId="{019EAA4A-9CE1-4733-AF3D-3426DF93D4E7}" destId="{CF663E16-3711-4BFC-BF9E-23580C0EC401}" srcOrd="0" destOrd="0" presId="urn:microsoft.com/office/officeart/2005/8/layout/vList4"/>
    <dgm:cxn modelId="{6C776A18-4F0C-4A26-88F4-5EF910183FEE}" type="presParOf" srcId="{CF663E16-3711-4BFC-BF9E-23580C0EC401}" destId="{9F29342B-AF5D-4BEF-9046-EDD76B6FEBF9}" srcOrd="0" destOrd="0" presId="urn:microsoft.com/office/officeart/2005/8/layout/vList4"/>
    <dgm:cxn modelId="{D3D251DF-A10E-4BE4-B22D-9FBFAE10F588}" type="presParOf" srcId="{CF663E16-3711-4BFC-BF9E-23580C0EC401}" destId="{BCCF3260-8361-4167-97F5-A54B499EFE58}" srcOrd="1" destOrd="0" presId="urn:microsoft.com/office/officeart/2005/8/layout/vList4"/>
    <dgm:cxn modelId="{45318FDE-15E3-4983-B260-381C28D59C3D}" type="presParOf" srcId="{CF663E16-3711-4BFC-BF9E-23580C0EC401}" destId="{A10651D7-8505-4302-8198-5E38FBF2CDAD}" srcOrd="2" destOrd="0" presId="urn:microsoft.com/office/officeart/2005/8/layout/vList4"/>
    <dgm:cxn modelId="{6C4D8226-A0D3-47B2-A8AB-6856D4CC3B0C}" type="presParOf" srcId="{019EAA4A-9CE1-4733-AF3D-3426DF93D4E7}" destId="{7A6FC088-7FD5-4532-BB79-2A46CD2CA01D}" srcOrd="1" destOrd="0" presId="urn:microsoft.com/office/officeart/2005/8/layout/vList4"/>
    <dgm:cxn modelId="{2D9AB7F6-A4F4-49D8-8E7C-ABD766970CB3}" type="presParOf" srcId="{019EAA4A-9CE1-4733-AF3D-3426DF93D4E7}" destId="{9431357F-16A3-4114-9874-D1D1F8847F9F}" srcOrd="2" destOrd="0" presId="urn:microsoft.com/office/officeart/2005/8/layout/vList4"/>
    <dgm:cxn modelId="{BF651777-6B0E-42A4-B680-1BE0C9A4097A}" type="presParOf" srcId="{9431357F-16A3-4114-9874-D1D1F8847F9F}" destId="{8F7B50BB-6381-4095-B4A1-BA565F2B25F5}" srcOrd="0" destOrd="0" presId="urn:microsoft.com/office/officeart/2005/8/layout/vList4"/>
    <dgm:cxn modelId="{7A8F37F6-F98F-4C68-A476-26241693D0C2}" type="presParOf" srcId="{9431357F-16A3-4114-9874-D1D1F8847F9F}" destId="{F400E672-84D3-4B0D-9EE5-82F985650987}" srcOrd="1" destOrd="0" presId="urn:microsoft.com/office/officeart/2005/8/layout/vList4"/>
    <dgm:cxn modelId="{580CDBFA-FD7B-47C8-AB5F-AAD0B4974CBB}" type="presParOf" srcId="{9431357F-16A3-4114-9874-D1D1F8847F9F}" destId="{2B923CE7-66B4-49B4-8DD7-611F54D7E7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C7AD0-D12F-4D48-8C1E-EF7D7FBD083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F8C89-E19B-4DDD-8433-61766699FEE8}">
      <dgm:prSet phldrT="[Текст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3600" dirty="0" smtClean="0"/>
            <a:t>«Чистые берега»</a:t>
          </a:r>
        </a:p>
        <a:p>
          <a:pPr algn="ctr"/>
          <a:r>
            <a:rPr lang="ru-RU" sz="3600" dirty="0" smtClean="0"/>
            <a:t>(15 июля 2015)</a:t>
          </a:r>
          <a:endParaRPr lang="ru-RU" sz="3600" dirty="0"/>
        </a:p>
      </dgm:t>
    </dgm:pt>
    <dgm:pt modelId="{D0F8E2C7-54CD-49C1-BFB2-80CDE6865CB7}" type="sibTrans" cxnId="{30124CA5-F4FC-4EEC-9403-2758F72512A4}">
      <dgm:prSet/>
      <dgm:spPr/>
      <dgm:t>
        <a:bodyPr/>
        <a:lstStyle/>
        <a:p>
          <a:endParaRPr lang="ru-RU"/>
        </a:p>
      </dgm:t>
    </dgm:pt>
    <dgm:pt modelId="{C28F9AF0-41D1-4036-8497-E58F8566315A}" type="parTrans" cxnId="{30124CA5-F4FC-4EEC-9403-2758F72512A4}">
      <dgm:prSet/>
      <dgm:spPr/>
      <dgm:t>
        <a:bodyPr/>
        <a:lstStyle/>
        <a:p>
          <a:endParaRPr lang="ru-RU"/>
        </a:p>
      </dgm:t>
    </dgm:pt>
    <dgm:pt modelId="{19768A06-AA91-4330-9652-C454CA6AEFF3}">
      <dgm:prSet phldrT="[Текст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3200" dirty="0" smtClean="0"/>
            <a:t>«Зеленая Россия 2015»</a:t>
          </a:r>
        </a:p>
        <a:p>
          <a:pPr algn="ctr"/>
          <a:r>
            <a:rPr lang="ru-RU" sz="2800" dirty="0" smtClean="0"/>
            <a:t>(28 августа и 11 сентября 2015 года)</a:t>
          </a:r>
          <a:endParaRPr lang="ru-RU" sz="2800" dirty="0"/>
        </a:p>
      </dgm:t>
    </dgm:pt>
    <dgm:pt modelId="{324246B4-C17B-4EEB-ABAF-E7D0704C7D92}" type="parTrans" cxnId="{F1DDEE11-8030-46D2-9390-DC503B24A571}">
      <dgm:prSet/>
      <dgm:spPr/>
      <dgm:t>
        <a:bodyPr/>
        <a:lstStyle/>
        <a:p>
          <a:endParaRPr lang="ru-RU"/>
        </a:p>
      </dgm:t>
    </dgm:pt>
    <dgm:pt modelId="{FED88040-2AF4-4EF9-967B-637F6D9C8D7C}" type="sibTrans" cxnId="{F1DDEE11-8030-46D2-9390-DC503B24A571}">
      <dgm:prSet/>
      <dgm:spPr/>
      <dgm:t>
        <a:bodyPr/>
        <a:lstStyle/>
        <a:p>
          <a:endParaRPr lang="ru-RU"/>
        </a:p>
      </dgm:t>
    </dgm:pt>
    <dgm:pt modelId="{019EAA4A-9CE1-4733-AF3D-3426DF93D4E7}" type="pres">
      <dgm:prSet presAssocID="{683C7AD0-D12F-4D48-8C1E-EF7D7FBD08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43FDA-17EC-4174-AE0E-A07BC2398FF4}" type="pres">
      <dgm:prSet presAssocID="{C3AF8C89-E19B-4DDD-8433-61766699FEE8}" presName="comp" presStyleCnt="0"/>
      <dgm:spPr/>
    </dgm:pt>
    <dgm:pt modelId="{F94D73BE-CEB8-469A-87B0-4C3C19EADB64}" type="pres">
      <dgm:prSet presAssocID="{C3AF8C89-E19B-4DDD-8433-61766699FEE8}" presName="box" presStyleLbl="node1" presStyleIdx="0" presStyleCnt="2" custLinFactNeighborY="3344"/>
      <dgm:spPr/>
      <dgm:t>
        <a:bodyPr/>
        <a:lstStyle/>
        <a:p>
          <a:endParaRPr lang="ru-RU"/>
        </a:p>
      </dgm:t>
    </dgm:pt>
    <dgm:pt modelId="{F1D36F58-B763-4D69-A38E-3B97919F08AB}" type="pres">
      <dgm:prSet presAssocID="{C3AF8C89-E19B-4DDD-8433-61766699FEE8}" presName="img" presStyleLbl="fgImgPlace1" presStyleIdx="0" presStyleCnt="2" custScaleX="1208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8E8E54-DEB1-4778-9884-5E8C47A6CD78}" type="pres">
      <dgm:prSet presAssocID="{C3AF8C89-E19B-4DDD-8433-61766699FEE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45875-086A-47EC-A20A-667FEBC9B154}" type="pres">
      <dgm:prSet presAssocID="{D0F8E2C7-54CD-49C1-BFB2-80CDE6865CB7}" presName="spacer" presStyleCnt="0"/>
      <dgm:spPr/>
    </dgm:pt>
    <dgm:pt modelId="{DC2890F3-E96C-4EF3-84D7-523B05183090}" type="pres">
      <dgm:prSet presAssocID="{19768A06-AA91-4330-9652-C454CA6AEFF3}" presName="comp" presStyleCnt="0"/>
      <dgm:spPr/>
    </dgm:pt>
    <dgm:pt modelId="{C66EBC1E-75A7-4D37-8D75-D10F17058083}" type="pres">
      <dgm:prSet presAssocID="{19768A06-AA91-4330-9652-C454CA6AEFF3}" presName="box" presStyleLbl="node1" presStyleIdx="1" presStyleCnt="2"/>
      <dgm:spPr/>
      <dgm:t>
        <a:bodyPr/>
        <a:lstStyle/>
        <a:p>
          <a:endParaRPr lang="ru-RU"/>
        </a:p>
      </dgm:t>
    </dgm:pt>
    <dgm:pt modelId="{5FC4AAAB-9DE5-4107-9662-98EAA009A63C}" type="pres">
      <dgm:prSet presAssocID="{19768A06-AA91-4330-9652-C454CA6AEFF3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DBC12886-3CD0-4228-AB23-0F3C25D55C43}" type="pres">
      <dgm:prSet presAssocID="{19768A06-AA91-4330-9652-C454CA6AEF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24CA5-F4FC-4EEC-9403-2758F72512A4}" srcId="{683C7AD0-D12F-4D48-8C1E-EF7D7FBD083C}" destId="{C3AF8C89-E19B-4DDD-8433-61766699FEE8}" srcOrd="0" destOrd="0" parTransId="{C28F9AF0-41D1-4036-8497-E58F8566315A}" sibTransId="{D0F8E2C7-54CD-49C1-BFB2-80CDE6865CB7}"/>
    <dgm:cxn modelId="{F1DDEE11-8030-46D2-9390-DC503B24A571}" srcId="{683C7AD0-D12F-4D48-8C1E-EF7D7FBD083C}" destId="{19768A06-AA91-4330-9652-C454CA6AEFF3}" srcOrd="1" destOrd="0" parTransId="{324246B4-C17B-4EEB-ABAF-E7D0704C7D92}" sibTransId="{FED88040-2AF4-4EF9-967B-637F6D9C8D7C}"/>
    <dgm:cxn modelId="{A58BA4EF-905B-4883-9316-D12231D1C224}" type="presOf" srcId="{C3AF8C89-E19B-4DDD-8433-61766699FEE8}" destId="{BE8E8E54-DEB1-4778-9884-5E8C47A6CD78}" srcOrd="1" destOrd="0" presId="urn:microsoft.com/office/officeart/2005/8/layout/vList4"/>
    <dgm:cxn modelId="{82E176DF-2FEC-4852-B96F-5C57C1C41F42}" type="presOf" srcId="{C3AF8C89-E19B-4DDD-8433-61766699FEE8}" destId="{F94D73BE-CEB8-469A-87B0-4C3C19EADB64}" srcOrd="0" destOrd="0" presId="urn:microsoft.com/office/officeart/2005/8/layout/vList4"/>
    <dgm:cxn modelId="{46CC97A4-E052-465E-9417-D77F96A740E2}" type="presOf" srcId="{19768A06-AA91-4330-9652-C454CA6AEFF3}" destId="{DBC12886-3CD0-4228-AB23-0F3C25D55C43}" srcOrd="1" destOrd="0" presId="urn:microsoft.com/office/officeart/2005/8/layout/vList4"/>
    <dgm:cxn modelId="{DC34DA2C-070D-4740-A8BC-49CD42F39E97}" type="presOf" srcId="{683C7AD0-D12F-4D48-8C1E-EF7D7FBD083C}" destId="{019EAA4A-9CE1-4733-AF3D-3426DF93D4E7}" srcOrd="0" destOrd="0" presId="urn:microsoft.com/office/officeart/2005/8/layout/vList4"/>
    <dgm:cxn modelId="{4E7401C7-9B78-4E05-9514-8D1B28C4BC6A}" type="presOf" srcId="{19768A06-AA91-4330-9652-C454CA6AEFF3}" destId="{C66EBC1E-75A7-4D37-8D75-D10F17058083}" srcOrd="0" destOrd="0" presId="urn:microsoft.com/office/officeart/2005/8/layout/vList4"/>
    <dgm:cxn modelId="{54C0EB60-109A-46F8-AF3C-60F4202C9873}" type="presParOf" srcId="{019EAA4A-9CE1-4733-AF3D-3426DF93D4E7}" destId="{52A43FDA-17EC-4174-AE0E-A07BC2398FF4}" srcOrd="0" destOrd="0" presId="urn:microsoft.com/office/officeart/2005/8/layout/vList4"/>
    <dgm:cxn modelId="{2A234C65-AC44-4FC9-90EF-71520A4F2403}" type="presParOf" srcId="{52A43FDA-17EC-4174-AE0E-A07BC2398FF4}" destId="{F94D73BE-CEB8-469A-87B0-4C3C19EADB64}" srcOrd="0" destOrd="0" presId="urn:microsoft.com/office/officeart/2005/8/layout/vList4"/>
    <dgm:cxn modelId="{CEE34960-A255-496A-BB1D-5FC248550CA2}" type="presParOf" srcId="{52A43FDA-17EC-4174-AE0E-A07BC2398FF4}" destId="{F1D36F58-B763-4D69-A38E-3B97919F08AB}" srcOrd="1" destOrd="0" presId="urn:microsoft.com/office/officeart/2005/8/layout/vList4"/>
    <dgm:cxn modelId="{99A22E2A-2449-4770-A0EB-36798B3581FC}" type="presParOf" srcId="{52A43FDA-17EC-4174-AE0E-A07BC2398FF4}" destId="{BE8E8E54-DEB1-4778-9884-5E8C47A6CD78}" srcOrd="2" destOrd="0" presId="urn:microsoft.com/office/officeart/2005/8/layout/vList4"/>
    <dgm:cxn modelId="{5BD63F95-96DF-4323-995E-CAAC4E543525}" type="presParOf" srcId="{019EAA4A-9CE1-4733-AF3D-3426DF93D4E7}" destId="{FEB45875-086A-47EC-A20A-667FEBC9B154}" srcOrd="1" destOrd="0" presId="urn:microsoft.com/office/officeart/2005/8/layout/vList4"/>
    <dgm:cxn modelId="{077E0642-010F-4396-A1EE-1478ABC30938}" type="presParOf" srcId="{019EAA4A-9CE1-4733-AF3D-3426DF93D4E7}" destId="{DC2890F3-E96C-4EF3-84D7-523B05183090}" srcOrd="2" destOrd="0" presId="urn:microsoft.com/office/officeart/2005/8/layout/vList4"/>
    <dgm:cxn modelId="{CDECB425-ED6F-4FD6-B7B6-D7BF8B07D09B}" type="presParOf" srcId="{DC2890F3-E96C-4EF3-84D7-523B05183090}" destId="{C66EBC1E-75A7-4D37-8D75-D10F17058083}" srcOrd="0" destOrd="0" presId="urn:microsoft.com/office/officeart/2005/8/layout/vList4"/>
    <dgm:cxn modelId="{31260E02-2354-453A-A942-8485A57B109F}" type="presParOf" srcId="{DC2890F3-E96C-4EF3-84D7-523B05183090}" destId="{5FC4AAAB-9DE5-4107-9662-98EAA009A63C}" srcOrd="1" destOrd="0" presId="urn:microsoft.com/office/officeart/2005/8/layout/vList4"/>
    <dgm:cxn modelId="{F599B46B-7BFC-4757-B0D1-3C010D21D95F}" type="presParOf" srcId="{DC2890F3-E96C-4EF3-84D7-523B05183090}" destId="{DBC12886-3CD0-4228-AB23-0F3C25D55C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9342B-AF5D-4BEF-9046-EDD76B6FEBF9}">
      <dsp:nvSpPr>
        <dsp:cNvPr id="0" name=""/>
        <dsp:cNvSpPr/>
      </dsp:nvSpPr>
      <dsp:spPr>
        <a:xfrm>
          <a:off x="0" y="0"/>
          <a:ext cx="7859215" cy="21934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r>
            <a:rPr lang="ru-RU" sz="5400" kern="1200" dirty="0" smtClean="0"/>
            <a:t>«</a:t>
          </a:r>
          <a:r>
            <a:rPr lang="ru-RU" sz="4400" kern="1200" dirty="0" smtClean="0"/>
            <a:t>Лес Победы»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(май 2015)</a:t>
          </a:r>
          <a:endParaRPr lang="ru-RU" sz="4400" kern="1200" dirty="0"/>
        </a:p>
      </dsp:txBody>
      <dsp:txXfrm>
        <a:off x="1791186" y="0"/>
        <a:ext cx="6068029" cy="2193431"/>
      </dsp:txXfrm>
    </dsp:sp>
    <dsp:sp modelId="{BCCF3260-8361-4167-97F5-A54B499EFE58}">
      <dsp:nvSpPr>
        <dsp:cNvPr id="0" name=""/>
        <dsp:cNvSpPr/>
      </dsp:nvSpPr>
      <dsp:spPr>
        <a:xfrm>
          <a:off x="134172" y="207867"/>
          <a:ext cx="1710621" cy="17776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B50BB-6381-4095-B4A1-BA565F2B25F5}">
      <dsp:nvSpPr>
        <dsp:cNvPr id="0" name=""/>
        <dsp:cNvSpPr/>
      </dsp:nvSpPr>
      <dsp:spPr>
        <a:xfrm>
          <a:off x="0" y="2412774"/>
          <a:ext cx="7859215" cy="21934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«Зеленая весна»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(5-6 июня 2015 года)</a:t>
          </a:r>
          <a:endParaRPr lang="ru-RU" sz="3600" kern="1200" dirty="0"/>
        </a:p>
      </dsp:txBody>
      <dsp:txXfrm>
        <a:off x="1791186" y="2412774"/>
        <a:ext cx="6068029" cy="2193431"/>
      </dsp:txXfrm>
    </dsp:sp>
    <dsp:sp modelId="{F400E672-84D3-4B0D-9EE5-82F985650987}">
      <dsp:nvSpPr>
        <dsp:cNvPr id="0" name=""/>
        <dsp:cNvSpPr/>
      </dsp:nvSpPr>
      <dsp:spPr>
        <a:xfrm>
          <a:off x="219343" y="2632117"/>
          <a:ext cx="1571843" cy="17547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D73BE-CEB8-469A-87B0-4C3C19EADB64}">
      <dsp:nvSpPr>
        <dsp:cNvPr id="0" name=""/>
        <dsp:cNvSpPr/>
      </dsp:nvSpPr>
      <dsp:spPr>
        <a:xfrm>
          <a:off x="0" y="72004"/>
          <a:ext cx="7715199" cy="21532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«Чистые берега»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(15 июля 2015)</a:t>
          </a:r>
          <a:endParaRPr lang="ru-RU" sz="3600" kern="1200" dirty="0"/>
        </a:p>
      </dsp:txBody>
      <dsp:txXfrm>
        <a:off x="1758363" y="72004"/>
        <a:ext cx="5956836" cy="2153237"/>
      </dsp:txXfrm>
    </dsp:sp>
    <dsp:sp modelId="{F1D36F58-B763-4D69-A38E-3B97919F08AB}">
      <dsp:nvSpPr>
        <dsp:cNvPr id="0" name=""/>
        <dsp:cNvSpPr/>
      </dsp:nvSpPr>
      <dsp:spPr>
        <a:xfrm>
          <a:off x="54253" y="215323"/>
          <a:ext cx="1865180" cy="172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EBC1E-75A7-4D37-8D75-D10F17058083}">
      <dsp:nvSpPr>
        <dsp:cNvPr id="0" name=""/>
        <dsp:cNvSpPr/>
      </dsp:nvSpPr>
      <dsp:spPr>
        <a:xfrm>
          <a:off x="0" y="2368561"/>
          <a:ext cx="7715199" cy="215323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«Зеленая Россия 2015»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(28 августа и 11 сентября 2015 года)</a:t>
          </a:r>
          <a:endParaRPr lang="ru-RU" sz="2800" kern="1200" dirty="0"/>
        </a:p>
      </dsp:txBody>
      <dsp:txXfrm>
        <a:off x="1758363" y="2368561"/>
        <a:ext cx="5956836" cy="2153237"/>
      </dsp:txXfrm>
    </dsp:sp>
    <dsp:sp modelId="{5FC4AAAB-9DE5-4107-9662-98EAA009A63C}">
      <dsp:nvSpPr>
        <dsp:cNvPr id="0" name=""/>
        <dsp:cNvSpPr/>
      </dsp:nvSpPr>
      <dsp:spPr>
        <a:xfrm>
          <a:off x="215323" y="2583885"/>
          <a:ext cx="1543039" cy="1722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0.42874</cdr:x>
      <cdr:y>0.74933</cdr:y>
    </cdr:from>
    <cdr:to>
      <cdr:x>0.51624</cdr:x>
      <cdr:y>0.83259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324036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</a:t>
          </a:r>
          <a:r>
            <a:rPr lang="en-US" sz="1600" dirty="0" smtClean="0"/>
            <a:t>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0.20125</cdr:x>
      <cdr:y>0.54951</cdr:y>
    </cdr:from>
    <cdr:to>
      <cdr:x>0.2975</cdr:x>
      <cdr:y>0.63277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56184" y="2376264"/>
          <a:ext cx="792099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 smtClean="0"/>
            <a:t>0,</a:t>
          </a:r>
          <a:r>
            <a:rPr lang="en-US" sz="1050" dirty="0" smtClean="0"/>
            <a:t>279</a:t>
          </a:r>
          <a:r>
            <a:rPr lang="ru-RU" sz="1100" dirty="0" smtClean="0"/>
            <a:t> </a:t>
          </a:r>
          <a:r>
            <a:rPr lang="ru-RU" dirty="0"/>
            <a:t>т.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0.74933</cdr:y>
    </cdr:from>
    <cdr:to>
      <cdr:x>0.73499</cdr:x>
      <cdr:y>0.83259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28592" y="324036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</a:t>
          </a:r>
          <a:r>
            <a:rPr lang="en-US" sz="1600" dirty="0" smtClean="0"/>
            <a:t>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0.86624</cdr:x>
      <cdr:y>0.74933</cdr:y>
    </cdr:from>
    <cdr:to>
      <cdr:x>0.95374</cdr:x>
      <cdr:y>0.83259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128792" y="324036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</a:t>
          </a:r>
          <a:r>
            <a:rPr lang="en-US" sz="1600" dirty="0" smtClean="0"/>
            <a:t>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0.14</cdr:x>
      <cdr:y>0.54951</cdr:y>
    </cdr:from>
    <cdr:to>
      <cdr:x>0.245</cdr:x>
      <cdr:y>0.63277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52128" y="2376264"/>
          <a:ext cx="864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 smtClean="0"/>
            <a:t>0,</a:t>
          </a:r>
          <a:r>
            <a:rPr lang="en-US" sz="1050" dirty="0" smtClean="0"/>
            <a:t>500</a:t>
          </a:r>
          <a:r>
            <a:rPr lang="en-US" sz="1100" dirty="0" smtClean="0"/>
            <a:t> </a:t>
          </a:r>
          <a:r>
            <a:rPr lang="ru-RU" sz="1100" dirty="0" smtClean="0"/>
            <a:t>т.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0.21617</cdr:x>
      <cdr:y>0.76108</cdr:y>
    </cdr:from>
    <cdr:to>
      <cdr:x>0.30367</cdr:x>
      <cdr:y>0.84434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78992" y="3291160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</a:t>
          </a:r>
          <a:r>
            <a:rPr lang="en-US" sz="1600" dirty="0" smtClean="0"/>
            <a:t>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0.35875</cdr:x>
      <cdr:y>0.4829</cdr:y>
    </cdr:from>
    <cdr:to>
      <cdr:x>0.44625</cdr:x>
      <cdr:y>0.56616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52328" y="2088232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3,380</a:t>
          </a:r>
          <a:r>
            <a:rPr lang="ru-RU" sz="1100" dirty="0" smtClean="0"/>
            <a:t> </a:t>
          </a:r>
          <a:r>
            <a:rPr lang="ru-RU" dirty="0" smtClean="0"/>
            <a:t>т</a:t>
          </a:r>
          <a:r>
            <a:rPr lang="ru-RU" dirty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0.42874</cdr:x>
      <cdr:y>0.4829</cdr:y>
    </cdr:from>
    <cdr:to>
      <cdr:x>0.51624</cdr:x>
      <cdr:y>0.56616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28392" y="2088232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4,124</a:t>
          </a:r>
          <a:r>
            <a:rPr lang="ru-RU" sz="1100" dirty="0" smtClean="0"/>
            <a:t> </a:t>
          </a:r>
          <a:r>
            <a:rPr lang="ru-RU" dirty="0"/>
            <a:t>т.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0.58624</cdr:x>
      <cdr:y>0.4829</cdr:y>
    </cdr:from>
    <cdr:to>
      <cdr:x>0.67374</cdr:x>
      <cdr:y>0.56616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824536" y="2088232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0,075</a:t>
          </a:r>
          <a:r>
            <a:rPr lang="ru-RU" sz="1100" dirty="0" smtClean="0"/>
            <a:t> </a:t>
          </a:r>
          <a:r>
            <a:rPr lang="ru-RU" dirty="0"/>
            <a:t>т.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0.64749</cdr:x>
      <cdr:y>0.4829</cdr:y>
    </cdr:from>
    <cdr:to>
      <cdr:x>0.73499</cdr:x>
      <cdr:y>0.56616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328592" y="2088232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0,086</a:t>
          </a:r>
          <a:r>
            <a:rPr lang="ru-RU" sz="1100" dirty="0" smtClean="0"/>
            <a:t> </a:t>
          </a:r>
          <a:r>
            <a:rPr lang="ru-RU" dirty="0"/>
            <a:t>т.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0.80499</cdr:x>
      <cdr:y>0.4829</cdr:y>
    </cdr:from>
    <cdr:to>
      <cdr:x>0.89249</cdr:x>
      <cdr:y>0.56616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624736" y="2088232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3,470</a:t>
          </a:r>
          <a:r>
            <a:rPr lang="ru-RU" sz="1100" dirty="0" smtClean="0"/>
            <a:t> </a:t>
          </a:r>
          <a:r>
            <a:rPr lang="ru-RU" dirty="0"/>
            <a:t>т.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0.87499</cdr:x>
      <cdr:y>0.4829</cdr:y>
    </cdr:from>
    <cdr:to>
      <cdr:x>0.96249</cdr:x>
      <cdr:y>0.56616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200800" y="2088232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3,911</a:t>
          </a:r>
          <a:r>
            <a:rPr lang="ru-RU" sz="1100" dirty="0" smtClean="0"/>
            <a:t> </a:t>
          </a:r>
          <a:r>
            <a:rPr lang="ru-RU" dirty="0"/>
            <a:t>т.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0.53374</cdr:x>
      <cdr:y>0.77321</cdr:y>
    </cdr:from>
    <cdr:to>
      <cdr:x>0.62124</cdr:x>
      <cdr:y>0.85647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2488" y="3343622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0.18375</cdr:x>
      <cdr:y>0.52343</cdr:y>
    </cdr:from>
    <cdr:to>
      <cdr:x>0.28</cdr:x>
      <cdr:y>0.60669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12168" y="2263502"/>
          <a:ext cx="792099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844,21</a:t>
          </a:r>
        </a:p>
        <a:p xmlns:a="http://schemas.openxmlformats.org/drawingml/2006/main">
          <a:r>
            <a:rPr lang="ru-RU" sz="800" dirty="0"/>
            <a:t>тыс. м</a:t>
          </a:r>
          <a:r>
            <a:rPr lang="ru-RU" sz="800" baseline="30000" dirty="0"/>
            <a:t>3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0.70874</cdr:x>
      <cdr:y>0.77321</cdr:y>
    </cdr:from>
    <cdr:to>
      <cdr:x>0.79624</cdr:x>
      <cdr:y>0.85647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32648" y="3343622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0.88374</cdr:x>
      <cdr:y>0.77321</cdr:y>
    </cdr:from>
    <cdr:to>
      <cdr:x>0.97124</cdr:x>
      <cdr:y>0.85647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72808" y="3343622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0.13125</cdr:x>
      <cdr:y>0.52343</cdr:y>
    </cdr:from>
    <cdr:to>
      <cdr:x>0.23625</cdr:x>
      <cdr:y>0.60669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80120" y="2263502"/>
          <a:ext cx="864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1008,25</a:t>
          </a:r>
          <a:r>
            <a:rPr lang="en-US" sz="800" dirty="0" smtClean="0"/>
            <a:t> </a:t>
          </a:r>
          <a:endParaRPr lang="ru-RU" sz="800" dirty="0" smtClean="0"/>
        </a:p>
        <a:p xmlns:a="http://schemas.openxmlformats.org/drawingml/2006/main">
          <a:r>
            <a:rPr lang="ru-RU" sz="800" dirty="0"/>
            <a:t>тыс. м</a:t>
          </a:r>
          <a:r>
            <a:rPr lang="ru-RU" sz="800" baseline="30000" dirty="0"/>
            <a:t>3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0.175</cdr:x>
      <cdr:y>0.77321</cdr:y>
    </cdr:from>
    <cdr:to>
      <cdr:x>0.2625</cdr:x>
      <cdr:y>0.85647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440160" y="3343622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0.30625</cdr:x>
      <cdr:y>0.54008</cdr:y>
    </cdr:from>
    <cdr:to>
      <cdr:x>0.39375</cdr:x>
      <cdr:y>0.62334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520280" y="2335510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22666,7</a:t>
          </a:r>
          <a:endParaRPr lang="ru-RU" sz="800" dirty="0"/>
        </a:p>
        <a:p xmlns:a="http://schemas.openxmlformats.org/drawingml/2006/main">
          <a:r>
            <a:rPr lang="ru-RU" sz="800" dirty="0"/>
            <a:t>т</a:t>
          </a:r>
          <a:r>
            <a:rPr lang="ru-RU" sz="800" dirty="0" smtClean="0"/>
            <a:t>ыс. т.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0.35875</cdr:x>
      <cdr:y>0.54008</cdr:y>
    </cdr:from>
    <cdr:to>
      <cdr:x>0.44625</cdr:x>
      <cdr:y>0.62334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952328" y="2335510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21728,43</a:t>
          </a:r>
        </a:p>
        <a:p xmlns:a="http://schemas.openxmlformats.org/drawingml/2006/main">
          <a:r>
            <a:rPr lang="ru-RU" sz="800" dirty="0"/>
            <a:t>тыс. т.</a:t>
          </a:r>
        </a:p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0.48124</cdr:x>
      <cdr:y>0.54008</cdr:y>
    </cdr:from>
    <cdr:to>
      <cdr:x>0.56874</cdr:x>
      <cdr:y>0.62334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60440" y="2335510"/>
          <a:ext cx="72009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10991,11</a:t>
          </a:r>
        </a:p>
        <a:p xmlns:a="http://schemas.openxmlformats.org/drawingml/2006/main">
          <a:r>
            <a:rPr lang="ru-RU" sz="800" dirty="0"/>
            <a:t>тыс. м</a:t>
          </a:r>
          <a:r>
            <a:rPr lang="ru-RU" sz="800" baseline="30000" dirty="0"/>
            <a:t>3</a:t>
          </a:r>
          <a:endParaRPr lang="ru-RU" sz="800" dirty="0"/>
        </a:p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0.65624</cdr:x>
      <cdr:y>0.54008</cdr:y>
    </cdr:from>
    <cdr:to>
      <cdr:x>0.74374</cdr:x>
      <cdr:y>0.62334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400600" y="2335510"/>
          <a:ext cx="720080" cy="360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31,8</a:t>
          </a:r>
        </a:p>
        <a:p xmlns:a="http://schemas.openxmlformats.org/drawingml/2006/main">
          <a:r>
            <a:rPr lang="ru-RU" sz="800" dirty="0" smtClean="0"/>
            <a:t> </a:t>
          </a:r>
          <a:r>
            <a:rPr lang="ru-RU" sz="800" dirty="0"/>
            <a:t>тыс. м</a:t>
          </a:r>
          <a:r>
            <a:rPr lang="ru-RU" sz="800" baseline="30000" dirty="0"/>
            <a:t>3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0.53374</cdr:x>
      <cdr:y>0.54008</cdr:y>
    </cdr:from>
    <cdr:to>
      <cdr:x>0.62124</cdr:x>
      <cdr:y>0.62334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392488" y="2335510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10874,00 </a:t>
          </a:r>
        </a:p>
        <a:p xmlns:a="http://schemas.openxmlformats.org/drawingml/2006/main">
          <a:r>
            <a:rPr lang="ru-RU" sz="800" dirty="0"/>
            <a:t>тыс. м</a:t>
          </a:r>
          <a:r>
            <a:rPr lang="ru-RU" sz="800" baseline="30000" dirty="0"/>
            <a:t>3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0.71749</cdr:x>
      <cdr:y>0.54008</cdr:y>
    </cdr:from>
    <cdr:to>
      <cdr:x>0.80499</cdr:x>
      <cdr:y>0.62334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904656" y="2335510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27,00</a:t>
          </a:r>
        </a:p>
        <a:p xmlns:a="http://schemas.openxmlformats.org/drawingml/2006/main">
          <a:r>
            <a:rPr lang="ru-RU" sz="800" dirty="0"/>
            <a:t>тыс. м</a:t>
          </a:r>
          <a:r>
            <a:rPr lang="ru-RU" sz="800" baseline="30000" dirty="0"/>
            <a:t>3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0.83124</cdr:x>
      <cdr:y>0.82316</cdr:y>
    </cdr:from>
    <cdr:to>
      <cdr:x>0.91874</cdr:x>
      <cdr:y>0.90642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840760" y="3559646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2014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0.83999</cdr:x>
      <cdr:y>0.55674</cdr:y>
    </cdr:from>
    <cdr:to>
      <cdr:x>0.92749</cdr:x>
      <cdr:y>0.64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912768" y="2407518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184,2</a:t>
          </a:r>
        </a:p>
        <a:p xmlns:a="http://schemas.openxmlformats.org/drawingml/2006/main">
          <a:r>
            <a:rPr lang="ru-RU" sz="800" dirty="0"/>
            <a:t>т</a:t>
          </a:r>
          <a:r>
            <a:rPr lang="ru-RU" sz="800" dirty="0" smtClean="0"/>
            <a:t>.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0.89249</cdr:x>
      <cdr:y>0.55674</cdr:y>
    </cdr:from>
    <cdr:to>
      <cdr:x>0.97999</cdr:x>
      <cdr:y>0.64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344816" y="2407518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/>
            <a:t>166,20</a:t>
          </a:r>
        </a:p>
        <a:p xmlns:a="http://schemas.openxmlformats.org/drawingml/2006/main">
          <a:r>
            <a:rPr lang="ru-RU" sz="800" dirty="0"/>
            <a:t>т</a:t>
          </a:r>
          <a:r>
            <a:rPr lang="ru-RU" sz="800" dirty="0" smtClean="0"/>
            <a:t>.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0.35</cdr:x>
      <cdr:y>0.77321</cdr:y>
    </cdr:from>
    <cdr:to>
      <cdr:x>0.4375</cdr:x>
      <cdr:y>0.85647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880320" y="3343622"/>
          <a:ext cx="720090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2015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1CD6-594C-41E2-8FEA-BB2B44727488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0EEF-938D-4192-B910-07E853BD1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0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20EEF-938D-4192-B910-07E853BD1E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0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20EEF-938D-4192-B910-07E853BD1E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5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20EEF-938D-4192-B910-07E853BD1E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3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20EEF-938D-4192-B910-07E853BD1E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4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9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8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2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3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3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1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2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9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53101"/>
            <a:ext cx="84582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основных итогах работы</a:t>
            </a:r>
            <a:b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природных ресурсов </a:t>
            </a:r>
            <a:b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экологии Камчатского края по основным направлениям деятельности за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pic>
        <p:nvPicPr>
          <p:cNvPr id="1026" name="Picture 2" descr="L:\МПР КК\16792_12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6" y="4195610"/>
            <a:ext cx="3654138" cy="2448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МПР КК\1_659dee5158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6" y="2092990"/>
            <a:ext cx="2376264" cy="13012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8" name="Picture 4" descr="L:\МПР КК\aga_vpadaet_v_kopyl_e_2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28" y="4157101"/>
            <a:ext cx="3622536" cy="2448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МПР КК\2676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80" y="2092990"/>
            <a:ext cx="1477879" cy="14778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:\МПР КК\ametistovoe_94_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76" y="2289582"/>
            <a:ext cx="2592288" cy="12961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02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555231"/>
            <a:ext cx="8379079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 рамках реализации </a:t>
            </a:r>
            <a:br>
              <a:rPr lang="ru-RU" sz="2800" dirty="0"/>
            </a:br>
            <a:r>
              <a:rPr lang="ru-RU" sz="2800" dirty="0"/>
              <a:t>государственной программы Камчатского края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4095" y="2060848"/>
            <a:ext cx="3853889" cy="4320480"/>
          </a:xfrm>
          <a:solidFill>
            <a:schemeClr val="accent5">
              <a:lumMod val="40000"/>
              <a:lumOff val="60000"/>
              <a:alpha val="18000"/>
            </a:schemeClr>
          </a:solidFill>
          <a:ln>
            <a:noFill/>
          </a:ln>
          <a:effectLst>
            <a:softEdge rad="38100"/>
          </a:effectLst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завершены работы по поискам источников хозяйственно–питьевого водоснабжения на территории Корякского округа (</a:t>
            </a:r>
            <a:r>
              <a:rPr lang="ru-RU" sz="1600" b="1" dirty="0" err="1"/>
              <a:t>Тигильский</a:t>
            </a:r>
            <a:r>
              <a:rPr lang="ru-RU" sz="1600" b="1" dirty="0"/>
              <a:t>, </a:t>
            </a:r>
            <a:r>
              <a:rPr lang="ru-RU" sz="1600" b="1" dirty="0" err="1"/>
              <a:t>Карагинский</a:t>
            </a:r>
            <a:r>
              <a:rPr lang="ru-RU" sz="1600" b="1" dirty="0"/>
              <a:t>, </a:t>
            </a:r>
            <a:r>
              <a:rPr lang="ru-RU" sz="1600" b="1" dirty="0" err="1"/>
              <a:t>Олюторский</a:t>
            </a:r>
            <a:r>
              <a:rPr lang="ru-RU" sz="1600" b="1" dirty="0"/>
              <a:t> муниципальные районы</a:t>
            </a:r>
            <a:r>
              <a:rPr lang="ru-RU" sz="1600" b="1" dirty="0" smtClean="0"/>
              <a:t>);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начаты работы по разработке проектной документации «Реконструкция комплекса защитных гидротехнических сооружений (дамба) с. Мильково Камчатский край»;</a:t>
            </a:r>
          </a:p>
          <a:p>
            <a:pPr algn="just"/>
            <a:endParaRPr lang="ru-RU" sz="1600" dirty="0"/>
          </a:p>
          <a:p>
            <a:pPr marL="0" indent="0" algn="just">
              <a:buNone/>
            </a:pPr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8" name="Объект 4"/>
          <p:cNvSpPr>
            <a:spLocks noGrp="1"/>
          </p:cNvSpPr>
          <p:nvPr>
            <p:ph sz="quarter" idx="4"/>
          </p:nvPr>
        </p:nvSpPr>
        <p:spPr>
          <a:xfrm>
            <a:off x="4606036" y="2097838"/>
            <a:ext cx="3853889" cy="4320480"/>
          </a:xfrm>
          <a:solidFill>
            <a:schemeClr val="accent5">
              <a:lumMod val="60000"/>
              <a:lumOff val="40000"/>
              <a:alpha val="18000"/>
            </a:schemeClr>
          </a:solidFill>
          <a:ln>
            <a:noFill/>
          </a:ln>
          <a:effectLst>
            <a:softEdge rad="38100"/>
          </a:effectLst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завершены работы 2 этапа и начаты работы 3 этапа по расчистке, углублению русла протоки Антоновка реки Камчатка в границах с. Мильково Камчатского края</a:t>
            </a:r>
            <a:r>
              <a:rPr lang="ru-RU" sz="1600" b="1" dirty="0" smtClean="0"/>
              <a:t>;</a:t>
            </a:r>
          </a:p>
          <a:p>
            <a:pPr algn="just"/>
            <a:endParaRPr lang="ru-RU" sz="1600" b="1" dirty="0"/>
          </a:p>
          <a:p>
            <a:pPr marL="109728" indent="0" algn="just">
              <a:buNone/>
            </a:pPr>
            <a:endParaRPr lang="ru-RU" sz="1600" b="1" dirty="0"/>
          </a:p>
          <a:p>
            <a:pPr algn="just"/>
            <a:r>
              <a:rPr lang="ru-RU" sz="1600" b="1" dirty="0" smtClean="0"/>
              <a:t>выполнены </a:t>
            </a:r>
            <a:r>
              <a:rPr lang="ru-RU" sz="1600" b="1" dirty="0"/>
              <a:t>инженерные изыскания для предотвращения неблагоприятного воздействия русловых процессов на р. </a:t>
            </a:r>
            <a:r>
              <a:rPr lang="ru-RU" sz="1600" b="1" dirty="0" err="1" smtClean="0"/>
              <a:t>Авача</a:t>
            </a:r>
            <a:endParaRPr lang="ru-RU" sz="1600" b="1" dirty="0"/>
          </a:p>
          <a:p>
            <a:pPr algn="just"/>
            <a:endParaRPr lang="ru-RU" sz="16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4095" y="1484784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464A"/>
                </a:solidFill>
                <a:ea typeface="+mj-ea"/>
                <a:cs typeface="+mj-cs"/>
              </a:rPr>
              <a:t>выполнены </a:t>
            </a:r>
            <a:r>
              <a:rPr lang="ru-RU" sz="2000" b="1" dirty="0" smtClean="0">
                <a:solidFill>
                  <a:srgbClr val="46464A"/>
                </a:solidFill>
                <a:ea typeface="+mj-ea"/>
                <a:cs typeface="+mj-cs"/>
              </a:rPr>
              <a:t>следующие</a:t>
            </a:r>
            <a:r>
              <a:rPr lang="en-US" sz="2000" b="1" dirty="0" smtClean="0">
                <a:solidFill>
                  <a:srgbClr val="46464A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46464A"/>
                </a:solidFill>
                <a:ea typeface="+mj-ea"/>
                <a:cs typeface="+mj-cs"/>
              </a:rPr>
              <a:t>мероприятия</a:t>
            </a:r>
            <a:r>
              <a:rPr lang="ru-RU" sz="2000" b="1" dirty="0">
                <a:solidFill>
                  <a:srgbClr val="46464A"/>
                </a:solidFill>
                <a:ea typeface="+mj-ea"/>
                <a:cs typeface="+mj-cs"/>
              </a:rPr>
              <a:t>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8780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8910"/>
            <a:ext cx="7416824" cy="10668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Объём добычи драгоценных металлов в Камчатском крае 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составил:</a:t>
            </a: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720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5812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8883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Объём добычи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топливо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энергетического сырья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Камчатском крае 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составил: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7245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511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42684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добычи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общераспространенных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ископаемых 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составил:</a:t>
            </a: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9160"/>
              </p:ext>
            </p:extLst>
          </p:nvPr>
        </p:nvGraphicFramePr>
        <p:xfrm>
          <a:off x="467544" y="2276872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1201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59632" y="188640"/>
            <a:ext cx="7668344" cy="79208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регулирования отдельных полномочий в области водных отношений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1000" y="1700808"/>
            <a:ext cx="4189538" cy="4893911"/>
          </a:xfrm>
          <a:noFill/>
        </p:spPr>
        <p:txBody>
          <a:bodyPr anchor="ctr">
            <a:normAutofit fontScale="47500" lnSpcReduction="20000"/>
          </a:bodyPr>
          <a:lstStyle/>
          <a:p>
            <a:endParaRPr lang="en-US" sz="1600" dirty="0" smtClean="0"/>
          </a:p>
          <a:p>
            <a:pPr marL="109728" indent="0">
              <a:buNone/>
            </a:pPr>
            <a:endParaRPr lang="en-US" sz="1600" dirty="0" smtClean="0"/>
          </a:p>
          <a:p>
            <a:pPr algn="just"/>
            <a:r>
              <a:rPr lang="ru-RU" b="1" dirty="0" smtClean="0"/>
              <a:t>Общий </a:t>
            </a:r>
            <a:r>
              <a:rPr lang="ru-RU" b="1" dirty="0"/>
              <a:t>объем бюджетных ассигнований из федерального бюджета в 2015 году на осуществление Камчатским краем отдельных полномочий Российской Федерации в области водных отношений составил 10199,8  тыс. </a:t>
            </a:r>
            <a:r>
              <a:rPr lang="ru-RU" b="1" dirty="0" smtClean="0"/>
              <a:t>рублей (включая </a:t>
            </a:r>
            <a:r>
              <a:rPr lang="ru-RU" b="1" dirty="0"/>
              <a:t>дополнительные средства, выделенные по результатам защиты бюджетных проектировок в сентябре 2015 года). Указанные финансовые средства (субвенции) были освоены на 100</a:t>
            </a:r>
            <a:r>
              <a:rPr lang="ru-RU" b="1" dirty="0" smtClean="0"/>
              <a:t>%</a:t>
            </a:r>
          </a:p>
          <a:p>
            <a:pPr marL="109728" indent="0" algn="just">
              <a:buNone/>
            </a:pPr>
            <a:endParaRPr lang="ru-RU" sz="1400" dirty="0" smtClean="0"/>
          </a:p>
          <a:p>
            <a:pPr marL="109728" indent="0" algn="just">
              <a:buNone/>
            </a:pPr>
            <a:endParaRPr lang="ru-RU" sz="1400" dirty="0" smtClean="0"/>
          </a:p>
          <a:p>
            <a:pPr marL="109728" indent="0" algn="just">
              <a:buNone/>
            </a:pPr>
            <a:endParaRPr lang="ru-RU" sz="1400" dirty="0" smtClean="0"/>
          </a:p>
          <a:p>
            <a:pPr marL="109728" indent="0" algn="just">
              <a:buNone/>
            </a:pPr>
            <a:endParaRPr lang="ru-RU" sz="1400" dirty="0"/>
          </a:p>
          <a:p>
            <a:pPr marL="109728" indent="0" algn="just">
              <a:buNone/>
            </a:pPr>
            <a:endParaRPr lang="ru-RU" sz="1400" dirty="0" smtClean="0"/>
          </a:p>
          <a:p>
            <a:pPr algn="just"/>
            <a:r>
              <a:rPr lang="ru-RU" b="1" dirty="0"/>
              <a:t>Фактический объем доходов федерального бюджета от платы за пользование водными объектами по договорам водопользования в 2015 году составил 5 733,03 тыс. рублей, что составляет 106,6 % от плановых значений. Превышение плана было обеспечено благодаря выигранным арбитражным процессам с предприятиями-должниками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marL="109728" indent="0" algn="ctr">
              <a:buNone/>
            </a:pPr>
            <a:endParaRPr lang="ru-RU" sz="1200" dirty="0"/>
          </a:p>
          <a:p>
            <a:pPr marL="109728" indent="0" algn="ctr">
              <a:buNone/>
            </a:pPr>
            <a:endParaRPr lang="ru-RU" sz="1200" dirty="0" smtClean="0"/>
          </a:p>
          <a:p>
            <a:pPr marL="109728" indent="0" algn="ctr">
              <a:buNone/>
            </a:pPr>
            <a:endParaRPr lang="ru-RU" sz="1200" dirty="0"/>
          </a:p>
          <a:p>
            <a:pPr marL="109728" indent="0" algn="ctr">
              <a:buNone/>
            </a:pPr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1916832"/>
            <a:ext cx="3828038" cy="42458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600" dirty="0"/>
          </a:p>
          <a:p>
            <a:endParaRPr lang="ru-RU" dirty="0"/>
          </a:p>
        </p:txBody>
      </p:sp>
      <p:pic>
        <p:nvPicPr>
          <p:cNvPr id="1026" name="Picture 2" descr="D:\Мои документы\Рабочий стол\IMAG0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39952" cy="3528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56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Проведение экологических акций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70545"/>
              </p:ext>
            </p:extLst>
          </p:nvPr>
        </p:nvGraphicFramePr>
        <p:xfrm>
          <a:off x="611560" y="2060848"/>
          <a:ext cx="7859216" cy="460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568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24378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Проведение экологических акций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311066"/>
              </p:ext>
            </p:extLst>
          </p:nvPr>
        </p:nvGraphicFramePr>
        <p:xfrm>
          <a:off x="755576" y="2060848"/>
          <a:ext cx="7715200" cy="452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1498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03648" y="275483"/>
            <a:ext cx="7491762" cy="1044086"/>
          </a:xfrm>
          <a:prstGeom prst="roundRect">
            <a:avLst/>
          </a:prstGeom>
          <a:gradFill>
            <a:gsLst>
              <a:gs pos="0">
                <a:schemeClr val="accent2">
                  <a:lumMod val="0"/>
                  <a:lumOff val="100000"/>
                  <a:alpha val="44000"/>
                </a:schemeClr>
              </a:gs>
              <a:gs pos="35000">
                <a:schemeClr val="accent2">
                  <a:lumMod val="0"/>
                  <a:lumOff val="100000"/>
                  <a:alpha val="46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Камчатского края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среды, воспроизводство и использование природных ресурсов в Камчатском крае на 2014-2018 годы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9218"/>
              </p:ext>
            </p:extLst>
          </p:nvPr>
        </p:nvGraphicFramePr>
        <p:xfrm>
          <a:off x="665810" y="2018450"/>
          <a:ext cx="7938638" cy="453707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</a:tblPr>
              <a:tblGrid>
                <a:gridCol w="2526927"/>
                <a:gridCol w="1713330"/>
                <a:gridCol w="1867592"/>
                <a:gridCol w="1830789"/>
              </a:tblGrid>
              <a:tr h="604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Подпрограммы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Запланировано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Профинансировано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Процент освоения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51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Охрана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окружающей среды и обеспечение экологической безопасности в Камчатском крае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42 275,5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41 435,1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09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использование минерально-сырьевой базы Камчатского края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38 849,9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37 358,3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09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 3 Использование и охрана водных объектов в Камчатском крае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12 610,8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12 610,8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  <a:alpha val="29000"/>
                          </a:schemeClr>
                        </a:gs>
                        <a:gs pos="87000">
                          <a:srgbClr val="DFF1CC">
                            <a:alpha val="46000"/>
                          </a:srgbClr>
                        </a:gs>
                        <a:gs pos="52000">
                          <a:schemeClr val="accent2">
                            <a:lumMod val="0"/>
                            <a:lumOff val="100000"/>
                            <a:alpha val="18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66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372725"/>
            <a:ext cx="8379079" cy="936104"/>
          </a:xfrm>
        </p:spPr>
        <p:txBody>
          <a:bodyPr/>
          <a:lstStyle/>
          <a:p>
            <a:pPr algn="ctr"/>
            <a:r>
              <a:rPr lang="ru-RU" sz="2800" dirty="0"/>
              <a:t>В рамках реализации </a:t>
            </a:r>
            <a:br>
              <a:rPr lang="ru-RU" sz="2800" dirty="0"/>
            </a:br>
            <a:r>
              <a:rPr lang="ru-RU" sz="2800" dirty="0"/>
              <a:t>государственной программы Камчатского края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1000" y="2492897"/>
            <a:ext cx="4118992" cy="3672408"/>
          </a:xfrm>
          <a:solidFill>
            <a:schemeClr val="bg1">
              <a:alpha val="51000"/>
            </a:schemeClr>
          </a:solidFill>
        </p:spPr>
        <p:txBody>
          <a:bodyPr>
            <a:noAutofit/>
          </a:bodyPr>
          <a:lstStyle/>
          <a:p>
            <a:pPr lvl="0" algn="just">
              <a:buClr>
                <a:srgbClr val="BEAE98"/>
              </a:buClr>
            </a:pPr>
            <a:r>
              <a:rPr lang="ru-RU" sz="1600" b="1" dirty="0">
                <a:solidFill>
                  <a:srgbClr val="000000"/>
                </a:solidFill>
              </a:rPr>
              <a:t>проведен мониторинг радиационно-опасных объектов и территорий Камчатского края и мониторинг </a:t>
            </a:r>
            <a:r>
              <a:rPr lang="ru-RU" sz="1600" b="1" dirty="0" err="1">
                <a:solidFill>
                  <a:srgbClr val="000000"/>
                </a:solidFill>
              </a:rPr>
              <a:t>Козельского</a:t>
            </a:r>
            <a:r>
              <a:rPr lang="ru-RU" sz="1600" b="1" dirty="0">
                <a:solidFill>
                  <a:srgbClr val="000000"/>
                </a:solidFill>
              </a:rPr>
              <a:t> полигона захоронения ядохимикатов и пестицидов</a:t>
            </a:r>
            <a:r>
              <a:rPr lang="ru-RU" sz="1600" b="1" dirty="0" smtClean="0">
                <a:solidFill>
                  <a:srgbClr val="000000"/>
                </a:solidFill>
              </a:rPr>
              <a:t>;</a:t>
            </a:r>
          </a:p>
          <a:p>
            <a:pPr marL="109728" lvl="0" indent="0" algn="just">
              <a:buClr>
                <a:srgbClr val="BEAE98"/>
              </a:buClr>
              <a:buNone/>
            </a:pPr>
            <a:endParaRPr lang="ru-RU" sz="1600" b="1" dirty="0">
              <a:solidFill>
                <a:srgbClr val="000000"/>
              </a:solidFill>
            </a:endParaRPr>
          </a:p>
          <a:p>
            <a:pPr lvl="0" algn="just">
              <a:buClr>
                <a:srgbClr val="BEAE98"/>
              </a:buClr>
            </a:pPr>
            <a:r>
              <a:rPr lang="ru-RU" sz="1600" b="1" dirty="0" smtClean="0">
                <a:solidFill>
                  <a:srgbClr val="000000"/>
                </a:solidFill>
              </a:rPr>
              <a:t>заключен </a:t>
            </a:r>
            <a:r>
              <a:rPr lang="ru-RU" sz="1600" b="1" dirty="0">
                <a:solidFill>
                  <a:srgbClr val="000000"/>
                </a:solidFill>
              </a:rPr>
              <a:t>государственный контракт на выполнение работ по уточнению (установлению) границ и охранных зон существующих особо охраняемых природных территорий регионального значения (срок окончания выполнения работ ноябрь 2016 года</a:t>
            </a:r>
            <a:r>
              <a:rPr lang="ru-RU" sz="1600" b="1" dirty="0" smtClean="0">
                <a:solidFill>
                  <a:srgbClr val="000000"/>
                </a:solidFill>
              </a:rPr>
              <a:t>);</a:t>
            </a:r>
            <a:endParaRPr lang="ru-RU" sz="1600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788024" y="2492897"/>
            <a:ext cx="3972055" cy="3600400"/>
          </a:xfrm>
          <a:solidFill>
            <a:schemeClr val="bg1">
              <a:alpha val="49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600" b="1" dirty="0"/>
              <a:t>муниципальным районам Камчатского края перечислены субсидии на ликвидацию несанкционированных территорий размещения </a:t>
            </a:r>
            <a:r>
              <a:rPr lang="ru-RU" sz="1600" b="1" dirty="0" smtClean="0"/>
              <a:t>отходов;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 smtClean="0"/>
              <a:t>проведены </a:t>
            </a:r>
            <a:r>
              <a:rPr lang="ru-RU" sz="1600" b="1" dirty="0"/>
              <a:t>прогнозно-ревизионные работы на территории Камчатского края с целью оценки современного состояния разведанных и оценённых запасов и прогнозных ресурсов общераспространенных полезных ископаемых; </a:t>
            </a:r>
          </a:p>
          <a:p>
            <a:pPr marL="109728" indent="0" algn="just">
              <a:buNone/>
            </a:pP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	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7" y="1700808"/>
            <a:ext cx="7883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6464A"/>
                </a:solidFill>
                <a:ea typeface="+mj-ea"/>
                <a:cs typeface="+mj-cs"/>
              </a:rPr>
              <a:t>выполнены </a:t>
            </a:r>
            <a:r>
              <a:rPr lang="ru-RU" sz="2000" b="1" dirty="0" smtClean="0">
                <a:solidFill>
                  <a:srgbClr val="46464A"/>
                </a:solidFill>
                <a:ea typeface="+mj-ea"/>
                <a:cs typeface="+mj-cs"/>
              </a:rPr>
              <a:t>следующие</a:t>
            </a:r>
            <a:r>
              <a:rPr lang="en-US" sz="2000" b="1" dirty="0" smtClean="0">
                <a:solidFill>
                  <a:srgbClr val="46464A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46464A"/>
                </a:solidFill>
                <a:ea typeface="+mj-ea"/>
                <a:cs typeface="+mj-cs"/>
              </a:rPr>
              <a:t>мероприятия</a:t>
            </a:r>
            <a:r>
              <a:rPr lang="ru-RU" sz="2000" b="1" dirty="0">
                <a:solidFill>
                  <a:srgbClr val="46464A"/>
                </a:solidFill>
                <a:ea typeface="+mj-ea"/>
                <a:cs typeface="+mj-cs"/>
              </a:rPr>
              <a:t>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3794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457</Words>
  <Application>Microsoft Office PowerPoint</Application>
  <PresentationFormat>Экран (4:3)</PresentationFormat>
  <Paragraphs>193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Об основных итогах работы Министерства природных ресурсов  и экологии Камчатского края по основным направлениям деятельности за 2015 год</vt:lpstr>
      <vt:lpstr>Объём добычи драгоценных металлов в Камчатском крае за 2015 год составил:</vt:lpstr>
      <vt:lpstr>Объём добычи топливо - энергетического сырья в Камчатском крае за 2015 год составил:</vt:lpstr>
      <vt:lpstr>Объём добычи общераспространенных полезных ископаемых за 2015 год составил:</vt:lpstr>
      <vt:lpstr>Презентация PowerPoint</vt:lpstr>
      <vt:lpstr>Проведение экологических акций</vt:lpstr>
      <vt:lpstr>Проведение экологических акций</vt:lpstr>
      <vt:lpstr>Государственная программа Камчатского края   «Охрана окружающей среды, воспроизводство и использование природных ресурсов в Камчатском крае на 2014-2018 годы»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Министерства природных ресурсов  и экологии Камчатского края по основным направлениям деятельности за 2014 год</dc:title>
  <dc:creator>Jimmy</dc:creator>
  <cp:lastModifiedBy>Sushentsovaav</cp:lastModifiedBy>
  <cp:revision>81</cp:revision>
  <dcterms:created xsi:type="dcterms:W3CDTF">2015-01-25T05:44:41Z</dcterms:created>
  <dcterms:modified xsi:type="dcterms:W3CDTF">2016-02-19T01:16:38Z</dcterms:modified>
</cp:coreProperties>
</file>