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4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7.xml" ContentType="application/vnd.openxmlformats-officedocument.presentationml.notesSl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9" r:id="rId1"/>
    <p:sldMasterId id="2147483723" r:id="rId2"/>
  </p:sldMasterIdLst>
  <p:notesMasterIdLst>
    <p:notesMasterId r:id="rId10"/>
  </p:notes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DFB6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23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2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3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4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6915294852296104"/>
          <c:y val="5.9514709095499434E-2"/>
          <c:w val="0.60893018591803971"/>
          <c:h val="0.81955305598350658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2022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cat>
            <c:strRef>
              <c:f>Лист1!$A$2:$A$15</c:f>
              <c:strCache>
                <c:ptCount val="14"/>
                <c:pt idx="0">
                  <c:v>Алеутский район</c:v>
                </c:pt>
                <c:pt idx="1">
                  <c:v>Быстринский район</c:v>
                </c:pt>
                <c:pt idx="2">
                  <c:v>Вилючинский городской округ</c:v>
                </c:pt>
                <c:pt idx="3">
                  <c:v>Елизовский район</c:v>
                </c:pt>
                <c:pt idx="4">
                  <c:v>Карагинский район </c:v>
                </c:pt>
                <c:pt idx="5">
                  <c:v>Мильковский район</c:v>
                </c:pt>
                <c:pt idx="6">
                  <c:v>Олюторский район</c:v>
                </c:pt>
                <c:pt idx="7">
                  <c:v>Петропавловск-Камчатский городской округ</c:v>
                </c:pt>
                <c:pt idx="8">
                  <c:v>Пенжинский район</c:v>
                </c:pt>
                <c:pt idx="9">
                  <c:v>Соболевский район</c:v>
                </c:pt>
                <c:pt idx="10">
                  <c:v>Тигильский район</c:v>
                </c:pt>
                <c:pt idx="11">
                  <c:v>Усть-Большерецкий район</c:v>
                </c:pt>
                <c:pt idx="12">
                  <c:v>Усть-Камчатский район</c:v>
                </c:pt>
                <c:pt idx="13">
                  <c:v>За пределами Камчатского края</c:v>
                </c:pt>
              </c:strCache>
            </c:strRef>
          </c:cat>
          <c:val>
            <c:numRef>
              <c:f>Лист1!$B$2:$B$15</c:f>
              <c:numCache>
                <c:formatCode>General</c:formatCode>
                <c:ptCount val="14"/>
                <c:pt idx="0">
                  <c:v>6</c:v>
                </c:pt>
                <c:pt idx="2">
                  <c:v>2</c:v>
                </c:pt>
                <c:pt idx="3">
                  <c:v>25</c:v>
                </c:pt>
                <c:pt idx="4">
                  <c:v>1</c:v>
                </c:pt>
                <c:pt idx="5">
                  <c:v>2</c:v>
                </c:pt>
                <c:pt idx="7">
                  <c:v>92</c:v>
                </c:pt>
                <c:pt idx="8">
                  <c:v>2</c:v>
                </c:pt>
                <c:pt idx="10">
                  <c:v>3</c:v>
                </c:pt>
                <c:pt idx="11">
                  <c:v>6</c:v>
                </c:pt>
                <c:pt idx="12">
                  <c:v>3</c:v>
                </c:pt>
                <c:pt idx="13">
                  <c:v>12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2021</c:v>
                </c:pt>
              </c:strCache>
            </c:strRef>
          </c:tx>
          <c:spPr>
            <a:solidFill>
              <a:srgbClr val="FFFF00"/>
            </a:solidFill>
            <a:ln>
              <a:noFill/>
            </a:ln>
            <a:effectLst/>
          </c:spPr>
          <c:invertIfNegative val="0"/>
          <c:cat>
            <c:strRef>
              <c:f>Лист1!$A$2:$A$15</c:f>
              <c:strCache>
                <c:ptCount val="14"/>
                <c:pt idx="0">
                  <c:v>Алеутский район</c:v>
                </c:pt>
                <c:pt idx="1">
                  <c:v>Быстринский район</c:v>
                </c:pt>
                <c:pt idx="2">
                  <c:v>Вилючинский городской округ</c:v>
                </c:pt>
                <c:pt idx="3">
                  <c:v>Елизовский район</c:v>
                </c:pt>
                <c:pt idx="4">
                  <c:v>Карагинский район </c:v>
                </c:pt>
                <c:pt idx="5">
                  <c:v>Мильковский район</c:v>
                </c:pt>
                <c:pt idx="6">
                  <c:v>Олюторский район</c:v>
                </c:pt>
                <c:pt idx="7">
                  <c:v>Петропавловск-Камчатский городской округ</c:v>
                </c:pt>
                <c:pt idx="8">
                  <c:v>Пенжинский район</c:v>
                </c:pt>
                <c:pt idx="9">
                  <c:v>Соболевский район</c:v>
                </c:pt>
                <c:pt idx="10">
                  <c:v>Тигильский район</c:v>
                </c:pt>
                <c:pt idx="11">
                  <c:v>Усть-Большерецкий район</c:v>
                </c:pt>
                <c:pt idx="12">
                  <c:v>Усть-Камчатский район</c:v>
                </c:pt>
                <c:pt idx="13">
                  <c:v>За пределами Камчатского края</c:v>
                </c:pt>
              </c:strCache>
            </c:strRef>
          </c:cat>
          <c:val>
            <c:numRef>
              <c:f>Лист1!$C$2:$C$15</c:f>
              <c:numCache>
                <c:formatCode>General</c:formatCode>
                <c:ptCount val="14"/>
                <c:pt idx="1">
                  <c:v>1</c:v>
                </c:pt>
                <c:pt idx="2">
                  <c:v>10</c:v>
                </c:pt>
                <c:pt idx="3">
                  <c:v>29</c:v>
                </c:pt>
                <c:pt idx="5">
                  <c:v>5</c:v>
                </c:pt>
                <c:pt idx="6">
                  <c:v>1</c:v>
                </c:pt>
                <c:pt idx="7">
                  <c:v>75</c:v>
                </c:pt>
                <c:pt idx="9">
                  <c:v>2</c:v>
                </c:pt>
                <c:pt idx="12">
                  <c:v>1</c:v>
                </c:pt>
                <c:pt idx="13">
                  <c:v>7</c:v>
                </c:pt>
              </c:numCache>
            </c:numRef>
          </c:val>
        </c:ser>
        <c:dLbls>
          <c:dLblPos val="outEnd"/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704504176"/>
        <c:axId val="704507984"/>
      </c:barChart>
      <c:catAx>
        <c:axId val="70450417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704507984"/>
        <c:crosses val="autoZero"/>
        <c:auto val="1"/>
        <c:lblAlgn val="ctr"/>
        <c:lblOffset val="100"/>
        <c:noMultiLvlLbl val="0"/>
      </c:catAx>
      <c:valAx>
        <c:axId val="704507984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/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704504176"/>
        <c:crosses val="autoZero"/>
        <c:crossBetween val="between"/>
      </c:valAx>
      <c:spPr>
        <a:noFill/>
        <a:ln w="76200">
          <a:noFill/>
        </a:ln>
        <a:effectLst/>
      </c:spPr>
    </c:plotArea>
    <c:legend>
      <c:legendPos val="b"/>
      <c:layout>
        <c:manualLayout>
          <c:xMode val="edge"/>
          <c:yMode val="edge"/>
          <c:x val="0.430680355439434"/>
          <c:y val="0.94958530080409276"/>
          <c:w val="0.15309266403349819"/>
          <c:h val="5.0414739481253863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2021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Лист1!$A$2:$A$7</c:f>
              <c:strCache>
                <c:ptCount val="6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</c:strCache>
            </c:strRef>
          </c:cat>
          <c:val>
            <c:numRef>
              <c:f>Лист1!$B$2:$B$7</c:f>
              <c:numCache>
                <c:formatCode>General</c:formatCode>
                <c:ptCount val="6"/>
                <c:pt idx="0">
                  <c:v>11</c:v>
                </c:pt>
                <c:pt idx="1">
                  <c:v>27</c:v>
                </c:pt>
                <c:pt idx="2">
                  <c:v>15</c:v>
                </c:pt>
                <c:pt idx="3">
                  <c:v>20</c:v>
                </c:pt>
                <c:pt idx="4">
                  <c:v>28</c:v>
                </c:pt>
                <c:pt idx="5">
                  <c:v>30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2022</c:v>
                </c:pt>
              </c:strCache>
            </c:strRef>
          </c:tx>
          <c:spPr>
            <a:solidFill>
              <a:srgbClr val="FFFF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Лист1!$A$2:$A$7</c:f>
              <c:strCache>
                <c:ptCount val="6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</c:strCache>
            </c:strRef>
          </c:cat>
          <c:val>
            <c:numRef>
              <c:f>Лист1!$C$2:$C$7</c:f>
              <c:numCache>
                <c:formatCode>General</c:formatCode>
                <c:ptCount val="6"/>
                <c:pt idx="0">
                  <c:v>46</c:v>
                </c:pt>
                <c:pt idx="1">
                  <c:v>19</c:v>
                </c:pt>
                <c:pt idx="2">
                  <c:v>13</c:v>
                </c:pt>
                <c:pt idx="3">
                  <c:v>16</c:v>
                </c:pt>
                <c:pt idx="4">
                  <c:v>25</c:v>
                </c:pt>
                <c:pt idx="5">
                  <c:v>35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673463216"/>
        <c:axId val="673467024"/>
      </c:barChart>
      <c:catAx>
        <c:axId val="6734632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673467024"/>
        <c:crosses val="autoZero"/>
        <c:auto val="1"/>
        <c:lblAlgn val="ctr"/>
        <c:lblOffset val="100"/>
        <c:noMultiLvlLbl val="0"/>
      </c:catAx>
      <c:valAx>
        <c:axId val="67346702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67346321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8.6557031745469956E-2"/>
          <c:y val="2.890546169077984E-2"/>
          <c:w val="0.90433170175500677"/>
          <c:h val="0.57168801068212338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bg2"/>
                </a:solidFill>
              </a:ln>
              <a:effectLst/>
              <a:sp3d contourW="25400">
                <a:contourClr>
                  <a:schemeClr val="bg2"/>
                </a:contourClr>
              </a:sp3d>
            </c:spPr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bg2"/>
                </a:solidFill>
              </a:ln>
              <a:effectLst/>
              <a:sp3d contourW="25400">
                <a:contourClr>
                  <a:schemeClr val="bg2"/>
                </a:contourClr>
              </a:sp3d>
            </c:spPr>
          </c:dPt>
          <c:dPt>
            <c:idx val="2"/>
            <c:bubble3D val="0"/>
            <c:spPr>
              <a:solidFill>
                <a:srgbClr val="FFFF00"/>
              </a:solidFill>
              <a:ln w="25400">
                <a:solidFill>
                  <a:schemeClr val="bg2"/>
                </a:solidFill>
              </a:ln>
              <a:effectLst/>
              <a:sp3d contourW="25400">
                <a:contourClr>
                  <a:schemeClr val="bg2"/>
                </a:contourClr>
              </a:sp3d>
            </c:spPr>
          </c:dPt>
          <c:dPt>
            <c:idx val="3"/>
            <c:bubble3D val="0"/>
            <c:spPr>
              <a:solidFill>
                <a:srgbClr val="00B050"/>
              </a:solidFill>
              <a:ln w="28575">
                <a:solidFill>
                  <a:schemeClr val="bg2"/>
                </a:solidFill>
              </a:ln>
              <a:effectLst/>
              <a:sp3d contourW="28575">
                <a:contourClr>
                  <a:schemeClr val="bg2"/>
                </a:contourClr>
              </a:sp3d>
            </c:spPr>
          </c:dPt>
          <c:dPt>
            <c:idx val="4"/>
            <c:bubble3D val="0"/>
            <c:spPr>
              <a:solidFill>
                <a:srgbClr val="FFC000"/>
              </a:solidFill>
              <a:ln w="25400">
                <a:solidFill>
                  <a:schemeClr val="bg2"/>
                </a:solidFill>
              </a:ln>
              <a:effectLst/>
              <a:sp3d contourW="25400">
                <a:contourClr>
                  <a:schemeClr val="bg2"/>
                </a:contourClr>
              </a:sp3d>
            </c:spPr>
          </c:dPt>
          <c:dPt>
            <c:idx val="5"/>
            <c:bubble3D val="0"/>
            <c:spPr>
              <a:solidFill>
                <a:schemeClr val="tx2">
                  <a:lumMod val="75000"/>
                </a:schemeClr>
              </a:solidFill>
              <a:ln w="25400">
                <a:solidFill>
                  <a:schemeClr val="bg2"/>
                </a:solidFill>
              </a:ln>
              <a:effectLst/>
              <a:sp3d contourW="25400">
                <a:contourClr>
                  <a:schemeClr val="bg2"/>
                </a:contourClr>
              </a:sp3d>
            </c:spPr>
          </c:dPt>
          <c:dPt>
            <c:idx val="6"/>
            <c:bubble3D val="0"/>
            <c:spPr>
              <a:solidFill>
                <a:srgbClr val="FF0000"/>
              </a:solidFill>
              <a:ln w="25400">
                <a:solidFill>
                  <a:schemeClr val="bg2"/>
                </a:solidFill>
              </a:ln>
              <a:effectLst/>
              <a:sp3d contourW="25400">
                <a:contourClr>
                  <a:schemeClr val="bg2"/>
                </a:contourClr>
              </a:sp3d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bg2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Лист1!$A$2:$A$8</c:f>
              <c:strCache>
                <c:ptCount val="7"/>
                <c:pt idx="0">
                  <c:v>Вопросы охраны окружающей среды</c:v>
                </c:pt>
                <c:pt idx="1">
                  <c:v>Вопросы использования минерально-сырьевых ресурсов</c:v>
                </c:pt>
                <c:pt idx="2">
                  <c:v>Вопросы управления особо охраняемыми природными территориями регионального значения</c:v>
                </c:pt>
                <c:pt idx="3">
                  <c:v>Вопросы экологии</c:v>
                </c:pt>
                <c:pt idx="4">
                  <c:v>Вопросы использования и охраны водных объектов</c:v>
                </c:pt>
                <c:pt idx="5">
                  <c:v>Вопросы охраны и использования животного мира</c:v>
                </c:pt>
                <c:pt idx="6">
                  <c:v>Другие вопросы</c:v>
                </c:pt>
              </c:strCache>
            </c:strRef>
          </c:cat>
          <c:val>
            <c:numRef>
              <c:f>Лист1!$B$2:$B$8</c:f>
              <c:numCache>
                <c:formatCode>0%</c:formatCode>
                <c:ptCount val="7"/>
                <c:pt idx="0">
                  <c:v>0.25</c:v>
                </c:pt>
                <c:pt idx="1">
                  <c:v>0.05</c:v>
                </c:pt>
                <c:pt idx="2">
                  <c:v>0.06</c:v>
                </c:pt>
                <c:pt idx="3">
                  <c:v>0.21</c:v>
                </c:pt>
                <c:pt idx="4">
                  <c:v>0.09</c:v>
                </c:pt>
                <c:pt idx="5">
                  <c:v>0.14000000000000001</c:v>
                </c:pt>
                <c:pt idx="6">
                  <c:v>0.2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1.5475282879715026E-2"/>
          <c:y val="0.63190772253791483"/>
          <c:w val="0.77619417376357003"/>
          <c:h val="0.3536395466166953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dPt>
            <c:idx val="0"/>
            <c:bubble3D val="0"/>
            <c:spPr>
              <a:solidFill>
                <a:srgbClr val="00B050"/>
              </a:solidFill>
              <a:ln w="19050">
                <a:solidFill>
                  <a:schemeClr val="bg2"/>
                </a:solidFill>
              </a:ln>
              <a:effectLst/>
            </c:spPr>
          </c:dPt>
          <c:dPt>
            <c:idx val="1"/>
            <c:bubble3D val="0"/>
            <c:spPr>
              <a:solidFill>
                <a:srgbClr val="FFFF00"/>
              </a:solidFill>
              <a:ln w="19050">
                <a:solidFill>
                  <a:schemeClr val="bg2"/>
                </a:solidFill>
              </a:ln>
              <a:effectLst/>
            </c:spPr>
          </c:dPt>
          <c:dPt>
            <c:idx val="2"/>
            <c:bubble3D val="0"/>
            <c:spPr>
              <a:solidFill>
                <a:srgbClr val="FF0000"/>
              </a:solidFill>
              <a:ln w="19050">
                <a:solidFill>
                  <a:schemeClr val="bg2"/>
                </a:solidFill>
              </a:ln>
              <a:effectLst/>
            </c:spPr>
          </c:dPt>
          <c:dLbls>
            <c:dLbl>
              <c:idx val="0"/>
              <c:layout/>
              <c:tx>
                <c:rich>
                  <a:bodyPr/>
                  <a:lstStyle/>
                  <a:p>
                    <a:fld id="{1F6BC621-3B09-4893-AA78-5C70E0F48459}" type="VALUE">
                      <a:rPr lang="en-US"/>
                      <a:pPr/>
                      <a:t>[ЗНАЧЕНИЕ]</a:t>
                    </a:fld>
                    <a:endParaRPr lang="ru-RU"/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fld id="{3FBD61C7-B645-43A3-B144-50C6D2287288}" type="VALUE">
                      <a:rPr lang="en-US" sz="1400">
                        <a:solidFill>
                          <a:schemeClr val="bg2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pPr/>
                      <a:t>[ЗНАЧЕНИЕ]</a:t>
                    </a:fld>
                    <a:endParaRPr lang="ru-RU"/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bg2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dk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Лист1!$A$2:$A$4</c:f>
              <c:strCache>
                <c:ptCount val="3"/>
                <c:pt idx="0">
                  <c:v>Даны разъяснения</c:v>
                </c:pt>
                <c:pt idx="1">
                  <c:v>Направлены по подведомственности</c:v>
                </c:pt>
                <c:pt idx="2">
                  <c:v>Находятся на рассмотрении</c:v>
                </c:pt>
              </c:strCache>
            </c:strRef>
          </c:cat>
          <c:val>
            <c:numRef>
              <c:f>Лист1!$B$2:$B$4</c:f>
              <c:numCache>
                <c:formatCode>0%</c:formatCode>
                <c:ptCount val="3"/>
                <c:pt idx="0">
                  <c:v>0.68</c:v>
                </c:pt>
                <c:pt idx="1">
                  <c:v>0.22</c:v>
                </c:pt>
                <c:pt idx="2">
                  <c:v>0.1</c:v>
                </c:pt>
              </c:numCache>
            </c:numRef>
          </c:val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70483608397252917"/>
          <c:y val="0.3713843171128674"/>
          <c:w val="0.28076642277842145"/>
          <c:h val="0.26817949062771546"/>
        </c:manualLayout>
      </c:layout>
      <c:overlay val="0"/>
      <c:spPr>
        <a:solidFill>
          <a:schemeClr val="lt1">
            <a:alpha val="50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pattFill prst="dkDnDiag">
      <a:fgClr>
        <a:schemeClr val="lt1"/>
      </a:fgClr>
      <a:bgClr>
        <a:schemeClr val="dk1">
          <a:lumMod val="10000"/>
          <a:lumOff val="90000"/>
        </a:schemeClr>
      </a:bgClr>
    </a:patt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56">
  <cs:axisTitle>
    <cs:lnRef idx="0"/>
    <cs:fillRef idx="0"/>
    <cs:effectRef idx="0"/>
    <cs:fontRef idx="minor">
      <a:schemeClr val="dk1">
        <a:lumMod val="65000"/>
        <a:lumOff val="3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 cap="none" spc="0" normalizeH="0" baseline="0"/>
  </cs:categoryAxis>
  <cs:chartArea>
    <cs:lnRef idx="0"/>
    <cs:fillRef idx="0"/>
    <cs:effectRef idx="0"/>
    <cs:fontRef idx="minor">
      <a:schemeClr val="dk1"/>
    </cs:fontRef>
    <cs:spPr>
      <a:pattFill prst="dkDnDiag">
        <a:fgClr>
          <a:schemeClr val="lt1"/>
        </a:fgClr>
        <a:bgClr>
          <a:schemeClr val="dk1">
            <a:lumMod val="10000"/>
            <a:lumOff val="90000"/>
          </a:schemeClr>
        </a:bgClr>
      </a:patt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>
          <a:alpha val="75000"/>
        </a:schemeClr>
      </a:solidFill>
      <a:ln w="9525"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gradFill>
        <a:gsLst>
          <a:gs pos="100000">
            <a:schemeClr val="phClr">
              <a:lumMod val="60000"/>
              <a:lumOff val="40000"/>
            </a:schemeClr>
          </a:gs>
          <a:gs pos="0">
            <a:schemeClr val="phClr"/>
          </a:gs>
        </a:gsLst>
        <a:lin ang="5400000" scaled="0"/>
      </a:gradFill>
      <a:ln w="19050">
        <a:solidFill>
          <a:schemeClr val="lt1"/>
        </a:solidFill>
      </a:ln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gradFill>
        <a:gsLst>
          <a:gs pos="100000">
            <a:schemeClr val="phClr">
              <a:lumMod val="60000"/>
              <a:lumOff val="40000"/>
            </a:schemeClr>
          </a:gs>
          <a:gs pos="0">
            <a:schemeClr val="phClr"/>
          </a:gs>
        </a:gsLst>
        <a:lin ang="5400000" scaled="0"/>
      </a:gradFill>
      <a:ln w="508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lt1"/>
      </a:solidFill>
      <a:ln w="1587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064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>
          <a:alpha val="50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dk1">
        <a:lumMod val="50000"/>
        <a:lumOff val="50000"/>
      </a:schemeClr>
    </cs:fontRef>
    <cs:defRPr sz="2128" b="1" kern="1200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charset="0"/>
              </a:defRPr>
            </a:lvl1pPr>
          </a:lstStyle>
          <a:p>
            <a:endParaRPr lang="ru-RU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>
                <a:latin typeface="Arial" charset="0"/>
              </a:defRPr>
            </a:lvl1pPr>
          </a:lstStyle>
          <a:p>
            <a:endParaRPr lang="ru-RU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>
                <a:latin typeface="Arial" charset="0"/>
              </a:defRPr>
            </a:lvl1pPr>
          </a:lstStyle>
          <a:p>
            <a:endParaRPr lang="ru-RU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>
                <a:latin typeface="Arial" charset="0"/>
              </a:defRPr>
            </a:lvl1pPr>
          </a:lstStyle>
          <a:p>
            <a:fld id="{A85ECB50-E225-4855-BC87-A1E98CE8828D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972998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211C4B3-1B80-402D-ABA4-C5C8CA1B8374}" type="slidenum">
              <a:rPr lang="ru-RU"/>
              <a:pPr/>
              <a:t>1</a:t>
            </a:fld>
            <a:endParaRPr lang="ru-RU"/>
          </a:p>
        </p:txBody>
      </p:sp>
      <p:sp>
        <p:nvSpPr>
          <p:cNvPr id="40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657206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5D1590B-2D8C-4C33-BDE0-405EFE4DA817}" type="slidenum">
              <a:rPr lang="ru-RU"/>
              <a:pPr/>
              <a:t>2</a:t>
            </a:fld>
            <a:endParaRPr lang="ru-RU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8248869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08D1370-76D5-48BD-A640-E23F729A357F}" type="slidenum">
              <a:rPr lang="ru-RU"/>
              <a:pPr/>
              <a:t>3</a:t>
            </a:fld>
            <a:endParaRPr lang="ru-RU"/>
          </a:p>
        </p:txBody>
      </p:sp>
      <p:sp>
        <p:nvSpPr>
          <p:cNvPr id="952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52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5523030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B4A3382-A4EF-4BED-A298-BAEAE461A14C}" type="slidenum">
              <a:rPr lang="ru-RU"/>
              <a:pPr/>
              <a:t>4</a:t>
            </a:fld>
            <a:endParaRPr lang="ru-RU"/>
          </a:p>
        </p:txBody>
      </p:sp>
      <p:sp>
        <p:nvSpPr>
          <p:cNvPr id="1167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67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644270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D628104-F2AC-43C5-AF28-B2390DA1C9C4}" type="slidenum">
              <a:rPr lang="ru-RU"/>
              <a:pPr/>
              <a:t>5</a:t>
            </a:fld>
            <a:endParaRPr lang="ru-RU"/>
          </a:p>
        </p:txBody>
      </p:sp>
      <p:sp>
        <p:nvSpPr>
          <p:cNvPr id="1198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98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157036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4C2BAAE-EB88-465A-A3F2-4F214CC55412}" type="slidenum">
              <a:rPr lang="ru-RU"/>
              <a:pPr/>
              <a:t>6</a:t>
            </a:fld>
            <a:endParaRPr lang="ru-RU"/>
          </a:p>
        </p:txBody>
      </p:sp>
      <p:sp>
        <p:nvSpPr>
          <p:cNvPr id="1310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1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943152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33CA508-EC74-42AF-93C1-175BB53DE11D}" type="slidenum">
              <a:rPr lang="ru-RU"/>
              <a:pPr/>
              <a:t>7</a:t>
            </a:fld>
            <a:endParaRPr lang="ru-RU"/>
          </a:p>
        </p:txBody>
      </p:sp>
      <p:sp>
        <p:nvSpPr>
          <p:cNvPr id="133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319782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7522" name="Group 2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107523" name="Group 3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107524" name="Freeform 4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/>
                <a:ahLst/>
                <a:cxnLst>
                  <a:cxn ang="0">
                    <a:pos x="2740" y="528"/>
                  </a:cxn>
                  <a:cxn ang="0">
                    <a:pos x="2632" y="484"/>
                  </a:cxn>
                  <a:cxn ang="0">
                    <a:pos x="2480" y="424"/>
                  </a:cxn>
                  <a:cxn ang="0">
                    <a:pos x="2203" y="343"/>
                  </a:cxn>
                  <a:cxn ang="0">
                    <a:pos x="1970" y="277"/>
                  </a:cxn>
                  <a:cxn ang="0">
                    <a:pos x="1807" y="212"/>
                  </a:cxn>
                  <a:cxn ang="0">
                    <a:pos x="1693" y="152"/>
                  </a:cxn>
                  <a:cxn ang="0">
                    <a:pos x="1628" y="103"/>
                  </a:cxn>
                  <a:cxn ang="0">
                    <a:pos x="1590" y="60"/>
                  </a:cxn>
                  <a:cxn ang="0">
                    <a:pos x="1579" y="27"/>
                  </a:cxn>
                  <a:cxn ang="0">
                    <a:pos x="1585" y="0"/>
                  </a:cxn>
                  <a:cxn ang="0">
                    <a:pos x="1557" y="49"/>
                  </a:cxn>
                  <a:cxn ang="0">
                    <a:pos x="1568" y="98"/>
                  </a:cxn>
                  <a:cxn ang="0">
                    <a:pos x="1617" y="141"/>
                  </a:cxn>
                  <a:cxn ang="0">
                    <a:pos x="1688" y="185"/>
                  </a:cxn>
                  <a:cxn ang="0">
                    <a:pos x="1791" y="228"/>
                  </a:cxn>
                  <a:cxn ang="0">
                    <a:pos x="2040" y="310"/>
                  </a:cxn>
                  <a:cxn ang="0">
                    <a:pos x="2285" y="381"/>
                  </a:cxn>
                  <a:cxn ang="0">
                    <a:pos x="2464" y="435"/>
                  </a:cxn>
                  <a:cxn ang="0">
                    <a:pos x="2605" y="484"/>
                  </a:cxn>
                  <a:cxn ang="0">
                    <a:pos x="2708" y="528"/>
                  </a:cxn>
                  <a:cxn ang="0">
                    <a:pos x="2768" y="560"/>
                  </a:cxn>
                  <a:cxn ang="0">
                    <a:pos x="2795" y="593"/>
                  </a:cxn>
                  <a:cxn ang="0">
                    <a:pos x="2795" y="642"/>
                  </a:cxn>
                  <a:cxn ang="0">
                    <a:pos x="2762" y="691"/>
                  </a:cxn>
                  <a:cxn ang="0">
                    <a:pos x="2692" y="735"/>
                  </a:cxn>
                  <a:cxn ang="0">
                    <a:pos x="2589" y="778"/>
                  </a:cxn>
                  <a:cxn ang="0">
                    <a:pos x="2458" y="822"/>
                  </a:cxn>
                  <a:cxn ang="0">
                    <a:pos x="2301" y="865"/>
                  </a:cxn>
                  <a:cxn ang="0">
                    <a:pos x="2030" y="930"/>
                  </a:cxn>
                  <a:cxn ang="0">
                    <a:pos x="1606" y="1034"/>
                  </a:cxn>
                  <a:cxn ang="0">
                    <a:pos x="1145" y="1164"/>
                  </a:cxn>
                  <a:cxn ang="0">
                    <a:pos x="673" y="1328"/>
                  </a:cxn>
                  <a:cxn ang="0">
                    <a:pos x="217" y="1545"/>
                  </a:cxn>
                  <a:cxn ang="0">
                    <a:pos x="353" y="1671"/>
                  </a:cxn>
                  <a:cxn ang="0">
                    <a:pos x="754" y="1469"/>
                  </a:cxn>
                  <a:cxn ang="0">
                    <a:pos x="1145" y="1311"/>
                  </a:cxn>
                  <a:cxn ang="0">
                    <a:pos x="1519" y="1186"/>
                  </a:cxn>
                  <a:cxn ang="0">
                    <a:pos x="1861" y="1083"/>
                  </a:cxn>
                  <a:cxn ang="0">
                    <a:pos x="2165" y="1007"/>
                  </a:cxn>
                  <a:cxn ang="0">
                    <a:pos x="2426" y="947"/>
                  </a:cxn>
                  <a:cxn ang="0">
                    <a:pos x="2626" y="892"/>
                  </a:cxn>
                  <a:cxn ang="0">
                    <a:pos x="2762" y="838"/>
                  </a:cxn>
                  <a:cxn ang="0">
                    <a:pos x="2827" y="794"/>
                  </a:cxn>
                  <a:cxn ang="0">
                    <a:pos x="2865" y="745"/>
                  </a:cxn>
                  <a:cxn ang="0">
                    <a:pos x="2882" y="702"/>
                  </a:cxn>
                  <a:cxn ang="0">
                    <a:pos x="2854" y="620"/>
                  </a:cxn>
                  <a:cxn ang="0">
                    <a:pos x="2800" y="560"/>
                  </a:cxn>
                  <a:cxn ang="0">
                    <a:pos x="2773" y="544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7525" name="Freeform 5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/>
                <a:ahLst/>
                <a:cxnLst>
                  <a:cxn ang="0">
                    <a:pos x="1259" y="615"/>
                  </a:cxn>
                  <a:cxn ang="0">
                    <a:pos x="1248" y="588"/>
                  </a:cxn>
                  <a:cxn ang="0">
                    <a:pos x="1237" y="566"/>
                  </a:cxn>
                  <a:cxn ang="0">
                    <a:pos x="1216" y="539"/>
                  </a:cxn>
                  <a:cxn ang="0">
                    <a:pos x="1188" y="517"/>
                  </a:cxn>
                  <a:cxn ang="0">
                    <a:pos x="1123" y="479"/>
                  </a:cxn>
                  <a:cxn ang="0">
                    <a:pos x="1042" y="441"/>
                  </a:cxn>
                  <a:cxn ang="0">
                    <a:pos x="944" y="408"/>
                  </a:cxn>
                  <a:cxn ang="0">
                    <a:pos x="841" y="381"/>
                  </a:cxn>
                  <a:cxn ang="0">
                    <a:pos x="727" y="348"/>
                  </a:cxn>
                  <a:cxn ang="0">
                    <a:pos x="613" y="321"/>
                  </a:cxn>
                  <a:cxn ang="0">
                    <a:pos x="499" y="294"/>
                  </a:cxn>
                  <a:cxn ang="0">
                    <a:pos x="391" y="261"/>
                  </a:cxn>
                  <a:cxn ang="0">
                    <a:pos x="288" y="229"/>
                  </a:cxn>
                  <a:cxn ang="0">
                    <a:pos x="195" y="196"/>
                  </a:cxn>
                  <a:cxn ang="0">
                    <a:pos x="119" y="152"/>
                  </a:cxn>
                  <a:cxn ang="0">
                    <a:pos x="54" y="109"/>
                  </a:cxn>
                  <a:cxn ang="0">
                    <a:pos x="33" y="87"/>
                  </a:cxn>
                  <a:cxn ang="0">
                    <a:pos x="16" y="60"/>
                  </a:cxn>
                  <a:cxn ang="0">
                    <a:pos x="5" y="33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0" y="38"/>
                  </a:cxn>
                  <a:cxn ang="0">
                    <a:pos x="5" y="60"/>
                  </a:cxn>
                  <a:cxn ang="0">
                    <a:pos x="16" y="87"/>
                  </a:cxn>
                  <a:cxn ang="0">
                    <a:pos x="33" y="114"/>
                  </a:cxn>
                  <a:cxn ang="0">
                    <a:pos x="54" y="142"/>
                  </a:cxn>
                  <a:cxn ang="0">
                    <a:pos x="87" y="174"/>
                  </a:cxn>
                  <a:cxn ang="0">
                    <a:pos x="125" y="207"/>
                  </a:cxn>
                  <a:cxn ang="0">
                    <a:pos x="179" y="240"/>
                  </a:cxn>
                  <a:cxn ang="0">
                    <a:pos x="244" y="278"/>
                  </a:cxn>
                  <a:cxn ang="0">
                    <a:pos x="326" y="310"/>
                  </a:cxn>
                  <a:cxn ang="0">
                    <a:pos x="418" y="348"/>
                  </a:cxn>
                  <a:cxn ang="0">
                    <a:pos x="526" y="381"/>
                  </a:cxn>
                  <a:cxn ang="0">
                    <a:pos x="657" y="414"/>
                  </a:cxn>
                  <a:cxn ang="0">
                    <a:pos x="749" y="435"/>
                  </a:cxn>
                  <a:cxn ang="0">
                    <a:pos x="830" y="463"/>
                  </a:cxn>
                  <a:cxn ang="0">
                    <a:pos x="901" y="490"/>
                  </a:cxn>
                  <a:cxn ang="0">
                    <a:pos x="966" y="512"/>
                  </a:cxn>
                  <a:cxn ang="0">
                    <a:pos x="1015" y="539"/>
                  </a:cxn>
                  <a:cxn ang="0">
                    <a:pos x="1053" y="566"/>
                  </a:cxn>
                  <a:cxn ang="0">
                    <a:pos x="1080" y="593"/>
                  </a:cxn>
                  <a:cxn ang="0">
                    <a:pos x="1102" y="620"/>
                  </a:cxn>
                  <a:cxn ang="0">
                    <a:pos x="1112" y="648"/>
                  </a:cxn>
                  <a:cxn ang="0">
                    <a:pos x="1118" y="675"/>
                  </a:cxn>
                  <a:cxn ang="0">
                    <a:pos x="1112" y="697"/>
                  </a:cxn>
                  <a:cxn ang="0">
                    <a:pos x="1096" y="724"/>
                  </a:cxn>
                  <a:cxn ang="0">
                    <a:pos x="1080" y="746"/>
                  </a:cxn>
                  <a:cxn ang="0">
                    <a:pos x="1053" y="767"/>
                  </a:cxn>
                  <a:cxn ang="0">
                    <a:pos x="1015" y="789"/>
                  </a:cxn>
                  <a:cxn ang="0">
                    <a:pos x="977" y="811"/>
                  </a:cxn>
                  <a:cxn ang="0">
                    <a:pos x="1047" y="789"/>
                  </a:cxn>
                  <a:cxn ang="0">
                    <a:pos x="1107" y="767"/>
                  </a:cxn>
                  <a:cxn ang="0">
                    <a:pos x="1156" y="746"/>
                  </a:cxn>
                  <a:cxn ang="0">
                    <a:pos x="1199" y="724"/>
                  </a:cxn>
                  <a:cxn ang="0">
                    <a:pos x="1226" y="702"/>
                  </a:cxn>
                  <a:cxn ang="0">
                    <a:pos x="1248" y="675"/>
                  </a:cxn>
                  <a:cxn ang="0">
                    <a:pos x="1259" y="648"/>
                  </a:cxn>
                  <a:cxn ang="0">
                    <a:pos x="1259" y="615"/>
                  </a:cxn>
                  <a:cxn ang="0">
                    <a:pos x="1259" y="615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7526" name="Freeform 6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/>
                <a:ahLst/>
                <a:cxnLst>
                  <a:cxn ang="0">
                    <a:pos x="92" y="958"/>
                  </a:cxn>
                  <a:cxn ang="0">
                    <a:pos x="0" y="969"/>
                  </a:cxn>
                  <a:cxn ang="0">
                    <a:pos x="391" y="969"/>
                  </a:cxn>
                  <a:cxn ang="0">
                    <a:pos x="434" y="947"/>
                  </a:cxn>
                  <a:cxn ang="0">
                    <a:pos x="483" y="914"/>
                  </a:cxn>
                  <a:cxn ang="0">
                    <a:pos x="554" y="876"/>
                  </a:cxn>
                  <a:cxn ang="0">
                    <a:pos x="635" y="838"/>
                  </a:cxn>
                  <a:cxn ang="0">
                    <a:pos x="727" y="794"/>
                  </a:cxn>
                  <a:cxn ang="0">
                    <a:pos x="836" y="745"/>
                  </a:cxn>
                  <a:cxn ang="0">
                    <a:pos x="961" y="696"/>
                  </a:cxn>
                  <a:cxn ang="0">
                    <a:pos x="1102" y="642"/>
                  </a:cxn>
                  <a:cxn ang="0">
                    <a:pos x="1259" y="582"/>
                  </a:cxn>
                  <a:cxn ang="0">
                    <a:pos x="1433" y="522"/>
                  </a:cxn>
                  <a:cxn ang="0">
                    <a:pos x="1623" y="462"/>
                  </a:cxn>
                  <a:cxn ang="0">
                    <a:pos x="1829" y="403"/>
                  </a:cxn>
                  <a:cxn ang="0">
                    <a:pos x="2057" y="343"/>
                  </a:cxn>
                  <a:cxn ang="0">
                    <a:pos x="2301" y="283"/>
                  </a:cxn>
                  <a:cxn ang="0">
                    <a:pos x="2567" y="223"/>
                  </a:cxn>
                  <a:cxn ang="0">
                    <a:pos x="2849" y="163"/>
                  </a:cxn>
                  <a:cxn ang="0">
                    <a:pos x="2849" y="0"/>
                  </a:cxn>
                  <a:cxn ang="0">
                    <a:pos x="2817" y="16"/>
                  </a:cxn>
                  <a:cxn ang="0">
                    <a:pos x="2773" y="33"/>
                  </a:cxn>
                  <a:cxn ang="0">
                    <a:pos x="2719" y="54"/>
                  </a:cxn>
                  <a:cxn ang="0">
                    <a:pos x="2648" y="76"/>
                  </a:cxn>
                  <a:cxn ang="0">
                    <a:pos x="2572" y="98"/>
                  </a:cxn>
                  <a:cxn ang="0">
                    <a:pos x="2491" y="120"/>
                  </a:cxn>
                  <a:cxn ang="0">
                    <a:pos x="2399" y="147"/>
                  </a:cxn>
                  <a:cxn ang="0">
                    <a:pos x="2301" y="169"/>
                  </a:cxn>
                  <a:cxn ang="0">
                    <a:pos x="2095" y="223"/>
                  </a:cxn>
                  <a:cxn ang="0">
                    <a:pos x="1889" y="277"/>
                  </a:cxn>
                  <a:cxn ang="0">
                    <a:pos x="1688" y="326"/>
                  </a:cxn>
                  <a:cxn ang="0">
                    <a:pos x="1590" y="354"/>
                  </a:cxn>
                  <a:cxn ang="0">
                    <a:pos x="1503" y="381"/>
                  </a:cxn>
                  <a:cxn ang="0">
                    <a:pos x="1107" y="506"/>
                  </a:cxn>
                  <a:cxn ang="0">
                    <a:pos x="912" y="577"/>
                  </a:cxn>
                  <a:cxn ang="0">
                    <a:pos x="727" y="647"/>
                  </a:cxn>
                  <a:cxn ang="0">
                    <a:pos x="548" y="718"/>
                  </a:cxn>
                  <a:cxn ang="0">
                    <a:pos x="380" y="794"/>
                  </a:cxn>
                  <a:cxn ang="0">
                    <a:pos x="228" y="876"/>
                  </a:cxn>
                  <a:cxn ang="0">
                    <a:pos x="92" y="958"/>
                  </a:cxn>
                  <a:cxn ang="0">
                    <a:pos x="92" y="958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7527" name="Freeform 7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/>
                <a:ahLst/>
                <a:cxnLst>
                  <a:cxn ang="0">
                    <a:pos x="1433" y="474"/>
                  </a:cxn>
                  <a:cxn ang="0">
                    <a:pos x="1460" y="528"/>
                  </a:cxn>
                  <a:cxn ang="0">
                    <a:pos x="1541" y="593"/>
                  </a:cxn>
                  <a:cxn ang="0">
                    <a:pos x="1715" y="670"/>
                  </a:cxn>
                  <a:cxn ang="0">
                    <a:pos x="1927" y="735"/>
                  </a:cxn>
                  <a:cxn ang="0">
                    <a:pos x="2155" y="789"/>
                  </a:cxn>
                  <a:cxn ang="0">
                    <a:pos x="2372" y="849"/>
                  </a:cxn>
                  <a:cxn ang="0">
                    <a:pos x="2551" y="920"/>
                  </a:cxn>
                  <a:cxn ang="0">
                    <a:pos x="2638" y="980"/>
                  </a:cxn>
                  <a:cxn ang="0">
                    <a:pos x="2676" y="1029"/>
                  </a:cxn>
                  <a:cxn ang="0">
                    <a:pos x="2681" y="1083"/>
                  </a:cxn>
                  <a:cxn ang="0">
                    <a:pos x="2665" y="1127"/>
                  </a:cxn>
                  <a:cxn ang="0">
                    <a:pos x="2616" y="1170"/>
                  </a:cxn>
                  <a:cxn ang="0">
                    <a:pos x="2545" y="1208"/>
                  </a:cxn>
                  <a:cxn ang="0">
                    <a:pos x="2448" y="1241"/>
                  </a:cxn>
                  <a:cxn ang="0">
                    <a:pos x="2328" y="1274"/>
                  </a:cxn>
                  <a:cxn ang="0">
                    <a:pos x="2106" y="1328"/>
                  </a:cxn>
                  <a:cxn ang="0">
                    <a:pos x="1742" y="1421"/>
                  </a:cxn>
                  <a:cxn ang="0">
                    <a:pos x="1308" y="1540"/>
                  </a:cxn>
                  <a:cxn ang="0">
                    <a:pos x="820" y="1709"/>
                  </a:cxn>
                  <a:cxn ang="0">
                    <a:pos x="282" y="1943"/>
                  </a:cxn>
                  <a:cxn ang="0">
                    <a:pos x="152" y="2085"/>
                  </a:cxn>
                  <a:cxn ang="0">
                    <a:pos x="386" y="1992"/>
                  </a:cxn>
                  <a:cxn ang="0">
                    <a:pos x="700" y="1834"/>
                  </a:cxn>
                  <a:cxn ang="0">
                    <a:pos x="1064" y="1693"/>
                  </a:cxn>
                  <a:cxn ang="0">
                    <a:pos x="1661" y="1497"/>
                  </a:cxn>
                  <a:cxn ang="0">
                    <a:pos x="1845" y="1442"/>
                  </a:cxn>
                  <a:cxn ang="0">
                    <a:pos x="2252" y="1339"/>
                  </a:cxn>
                  <a:cxn ang="0">
                    <a:pos x="2551" y="1263"/>
                  </a:cxn>
                  <a:cxn ang="0">
                    <a:pos x="2730" y="1214"/>
                  </a:cxn>
                  <a:cxn ang="0">
                    <a:pos x="2876" y="1170"/>
                  </a:cxn>
                  <a:cxn ang="0">
                    <a:pos x="2974" y="1132"/>
                  </a:cxn>
                  <a:cxn ang="0">
                    <a:pos x="3007" y="871"/>
                  </a:cxn>
                  <a:cxn ang="0">
                    <a:pos x="2860" y="844"/>
                  </a:cxn>
                  <a:cxn ang="0">
                    <a:pos x="2670" y="806"/>
                  </a:cxn>
                  <a:cxn ang="0">
                    <a:pos x="2458" y="757"/>
                  </a:cxn>
                  <a:cxn ang="0">
                    <a:pos x="2138" y="670"/>
                  </a:cxn>
                  <a:cxn ang="0">
                    <a:pos x="1959" y="604"/>
                  </a:cxn>
                  <a:cxn ang="0">
                    <a:pos x="1824" y="534"/>
                  </a:cxn>
                  <a:cxn ang="0">
                    <a:pos x="1769" y="474"/>
                  </a:cxn>
                  <a:cxn ang="0">
                    <a:pos x="1753" y="436"/>
                  </a:cxn>
                  <a:cxn ang="0">
                    <a:pos x="1780" y="381"/>
                  </a:cxn>
                  <a:cxn ang="0">
                    <a:pos x="1862" y="316"/>
                  </a:cxn>
                  <a:cxn ang="0">
                    <a:pos x="1986" y="267"/>
                  </a:cxn>
                  <a:cxn ang="0">
                    <a:pos x="2149" y="229"/>
                  </a:cxn>
                  <a:cxn ang="0">
                    <a:pos x="2431" y="180"/>
                  </a:cxn>
                  <a:cxn ang="0">
                    <a:pos x="2827" y="125"/>
                  </a:cxn>
                  <a:cxn ang="0">
                    <a:pos x="3007" y="87"/>
                  </a:cxn>
                  <a:cxn ang="0">
                    <a:pos x="2909" y="22"/>
                  </a:cxn>
                  <a:cxn ang="0">
                    <a:pos x="2676" y="66"/>
                  </a:cxn>
                  <a:cxn ang="0">
                    <a:pos x="2285" y="120"/>
                  </a:cxn>
                  <a:cxn ang="0">
                    <a:pos x="2030" y="158"/>
                  </a:cxn>
                  <a:cxn ang="0">
                    <a:pos x="1791" y="202"/>
                  </a:cxn>
                  <a:cxn ang="0">
                    <a:pos x="1601" y="261"/>
                  </a:cxn>
                  <a:cxn ang="0">
                    <a:pos x="1471" y="338"/>
                  </a:cxn>
                  <a:cxn ang="0">
                    <a:pos x="1438" y="387"/>
                  </a:cxn>
                  <a:cxn ang="0">
                    <a:pos x="1427" y="441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7528" name="Freeform 8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/>
                <a:ahLst/>
                <a:cxnLst>
                  <a:cxn ang="0">
                    <a:pos x="0" y="332"/>
                  </a:cxn>
                  <a:cxn ang="0">
                    <a:pos x="0" y="360"/>
                  </a:cxn>
                  <a:cxn ang="0">
                    <a:pos x="5" y="387"/>
                  </a:cxn>
                  <a:cxn ang="0">
                    <a:pos x="27" y="414"/>
                  </a:cxn>
                  <a:cxn ang="0">
                    <a:pos x="54" y="436"/>
                  </a:cxn>
                  <a:cxn ang="0">
                    <a:pos x="92" y="463"/>
                  </a:cxn>
                  <a:cxn ang="0">
                    <a:pos x="141" y="490"/>
                  </a:cxn>
                  <a:cxn ang="0">
                    <a:pos x="195" y="512"/>
                  </a:cxn>
                  <a:cxn ang="0">
                    <a:pos x="255" y="539"/>
                  </a:cxn>
                  <a:cxn ang="0">
                    <a:pos x="212" y="517"/>
                  </a:cxn>
                  <a:cxn ang="0">
                    <a:pos x="179" y="490"/>
                  </a:cxn>
                  <a:cxn ang="0">
                    <a:pos x="157" y="468"/>
                  </a:cxn>
                  <a:cxn ang="0">
                    <a:pos x="141" y="447"/>
                  </a:cxn>
                  <a:cxn ang="0">
                    <a:pos x="136" y="425"/>
                  </a:cxn>
                  <a:cxn ang="0">
                    <a:pos x="136" y="403"/>
                  </a:cxn>
                  <a:cxn ang="0">
                    <a:pos x="141" y="381"/>
                  </a:cxn>
                  <a:cxn ang="0">
                    <a:pos x="157" y="365"/>
                  </a:cxn>
                  <a:cxn ang="0">
                    <a:pos x="179" y="343"/>
                  </a:cxn>
                  <a:cxn ang="0">
                    <a:pos x="201" y="327"/>
                  </a:cxn>
                  <a:cxn ang="0">
                    <a:pos x="266" y="294"/>
                  </a:cxn>
                  <a:cxn ang="0">
                    <a:pos x="353" y="262"/>
                  </a:cxn>
                  <a:cxn ang="0">
                    <a:pos x="445" y="234"/>
                  </a:cxn>
                  <a:cxn ang="0">
                    <a:pos x="554" y="213"/>
                  </a:cxn>
                  <a:cxn ang="0">
                    <a:pos x="662" y="191"/>
                  </a:cxn>
                  <a:cxn ang="0">
                    <a:pos x="890" y="153"/>
                  </a:cxn>
                  <a:cxn ang="0">
                    <a:pos x="993" y="136"/>
                  </a:cxn>
                  <a:cxn ang="0">
                    <a:pos x="1091" y="120"/>
                  </a:cxn>
                  <a:cxn ang="0">
                    <a:pos x="1178" y="115"/>
                  </a:cxn>
                  <a:cxn ang="0">
                    <a:pos x="1248" y="104"/>
                  </a:cxn>
                  <a:cxn ang="0">
                    <a:pos x="1248" y="0"/>
                  </a:cxn>
                  <a:cxn ang="0">
                    <a:pos x="1161" y="22"/>
                  </a:cxn>
                  <a:cxn ang="0">
                    <a:pos x="1069" y="38"/>
                  </a:cxn>
                  <a:cxn ang="0">
                    <a:pos x="874" y="71"/>
                  </a:cxn>
                  <a:cxn ang="0">
                    <a:pos x="673" y="93"/>
                  </a:cxn>
                  <a:cxn ang="0">
                    <a:pos x="483" y="126"/>
                  </a:cxn>
                  <a:cxn ang="0">
                    <a:pos x="391" y="142"/>
                  </a:cxn>
                  <a:cxn ang="0">
                    <a:pos x="309" y="158"/>
                  </a:cxn>
                  <a:cxn ang="0">
                    <a:pos x="228" y="180"/>
                  </a:cxn>
                  <a:cxn ang="0">
                    <a:pos x="163" y="202"/>
                  </a:cxn>
                  <a:cxn ang="0">
                    <a:pos x="103" y="229"/>
                  </a:cxn>
                  <a:cxn ang="0">
                    <a:pos x="54" y="256"/>
                  </a:cxn>
                  <a:cxn ang="0">
                    <a:pos x="22" y="294"/>
                  </a:cxn>
                  <a:cxn ang="0">
                    <a:pos x="0" y="332"/>
                  </a:cxn>
                  <a:cxn ang="0">
                    <a:pos x="0" y="332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107529" name="Freeform 9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/>
              <a:ahLst/>
              <a:cxnLst>
                <a:cxn ang="0">
                  <a:pos x="982" y="1061"/>
                </a:cxn>
                <a:cxn ang="0">
                  <a:pos x="1357" y="1012"/>
                </a:cxn>
                <a:cxn ang="0">
                  <a:pos x="1666" y="957"/>
                </a:cxn>
                <a:cxn ang="0">
                  <a:pos x="1916" y="897"/>
                </a:cxn>
                <a:cxn ang="0">
                  <a:pos x="2100" y="832"/>
                </a:cxn>
                <a:cxn ang="0">
                  <a:pos x="2220" y="756"/>
                </a:cxn>
                <a:cxn ang="0">
                  <a:pos x="2285" y="669"/>
                </a:cxn>
                <a:cxn ang="0">
                  <a:pos x="2290" y="560"/>
                </a:cxn>
                <a:cxn ang="0">
                  <a:pos x="2241" y="457"/>
                </a:cxn>
                <a:cxn ang="0">
                  <a:pos x="2144" y="364"/>
                </a:cxn>
                <a:cxn ang="0">
                  <a:pos x="2008" y="277"/>
                </a:cxn>
                <a:cxn ang="0">
                  <a:pos x="1769" y="157"/>
                </a:cxn>
                <a:cxn ang="0">
                  <a:pos x="1612" y="92"/>
                </a:cxn>
                <a:cxn ang="0">
                  <a:pos x="1476" y="43"/>
                </a:cxn>
                <a:cxn ang="0">
                  <a:pos x="1384" y="10"/>
                </a:cxn>
                <a:cxn ang="0">
                  <a:pos x="1346" y="0"/>
                </a:cxn>
                <a:cxn ang="0">
                  <a:pos x="1655" y="119"/>
                </a:cxn>
                <a:cxn ang="0">
                  <a:pos x="1948" y="255"/>
                </a:cxn>
                <a:cxn ang="0">
                  <a:pos x="2068" y="326"/>
                </a:cxn>
                <a:cxn ang="0">
                  <a:pos x="2171" y="402"/>
                </a:cxn>
                <a:cxn ang="0">
                  <a:pos x="2236" y="478"/>
                </a:cxn>
                <a:cxn ang="0">
                  <a:pos x="2263" y="560"/>
                </a:cxn>
                <a:cxn ang="0">
                  <a:pos x="2241" y="636"/>
                </a:cxn>
                <a:cxn ang="0">
                  <a:pos x="2171" y="702"/>
                </a:cxn>
                <a:cxn ang="0">
                  <a:pos x="2062" y="756"/>
                </a:cxn>
                <a:cxn ang="0">
                  <a:pos x="1921" y="800"/>
                </a:cxn>
                <a:cxn ang="0">
                  <a:pos x="1748" y="843"/>
                </a:cxn>
                <a:cxn ang="0">
                  <a:pos x="1351" y="908"/>
                </a:cxn>
                <a:cxn ang="0">
                  <a:pos x="923" y="968"/>
                </a:cxn>
                <a:cxn ang="0">
                  <a:pos x="521" y="1028"/>
                </a:cxn>
                <a:cxn ang="0">
                  <a:pos x="353" y="1066"/>
                </a:cxn>
                <a:cxn ang="0">
                  <a:pos x="206" y="1104"/>
                </a:cxn>
                <a:cxn ang="0">
                  <a:pos x="92" y="1148"/>
                </a:cxn>
                <a:cxn ang="0">
                  <a:pos x="22" y="1202"/>
                </a:cxn>
                <a:cxn ang="0">
                  <a:pos x="0" y="1262"/>
                </a:cxn>
                <a:cxn ang="0">
                  <a:pos x="27" y="1327"/>
                </a:cxn>
                <a:cxn ang="0">
                  <a:pos x="98" y="1382"/>
                </a:cxn>
                <a:cxn ang="0">
                  <a:pos x="196" y="1425"/>
                </a:cxn>
                <a:cxn ang="0">
                  <a:pos x="326" y="1469"/>
                </a:cxn>
                <a:cxn ang="0">
                  <a:pos x="217" y="1414"/>
                </a:cxn>
                <a:cxn ang="0">
                  <a:pos x="147" y="1360"/>
                </a:cxn>
                <a:cxn ang="0">
                  <a:pos x="120" y="1306"/>
                </a:cxn>
                <a:cxn ang="0">
                  <a:pos x="141" y="1257"/>
                </a:cxn>
                <a:cxn ang="0">
                  <a:pos x="212" y="1208"/>
                </a:cxn>
                <a:cxn ang="0">
                  <a:pos x="342" y="1164"/>
                </a:cxn>
                <a:cxn ang="0">
                  <a:pos x="527" y="1121"/>
                </a:cxn>
                <a:cxn ang="0">
                  <a:pos x="771" y="1088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7530" name="Freeform 10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906"/>
                </a:cxn>
                <a:cxn ang="0">
                  <a:pos x="5740" y="1906"/>
                </a:cxn>
                <a:cxn ang="0">
                  <a:pos x="574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07531" name="Rectangle 11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736725"/>
            <a:ext cx="7772400" cy="1920875"/>
          </a:xfrm>
        </p:spPr>
        <p:txBody>
          <a:bodyPr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107532" name="Rectangle 1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107533" name="Rectangle 13"/>
          <p:cNvSpPr>
            <a:spLocks noGrp="1" noChangeArrowheads="1"/>
          </p:cNvSpPr>
          <p:nvPr>
            <p:ph type="dt" sz="quarter" idx="2"/>
          </p:nvPr>
        </p:nvSpPr>
        <p:spPr>
          <a:xfrm>
            <a:off x="457200" y="624840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107534" name="Rectangle 14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5157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107535" name="Rectangle 15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5475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418A9CD3-5267-4D91-A41C-C6D87FA6BE45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B6AC95D-3779-411C-B008-E42E84E4BA86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15569B4-3F88-48F6-93AF-A65052BD7D3F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997075"/>
            <a:ext cx="7772400" cy="1431925"/>
          </a:xfrm>
        </p:spPr>
        <p:txBody>
          <a:bodyPr anchor="b" anchorCtr="1"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136196" name="Freeform 4"/>
          <p:cNvSpPr>
            <a:spLocks/>
          </p:cNvSpPr>
          <p:nvPr/>
        </p:nvSpPr>
        <p:spPr bwMode="auto">
          <a:xfrm>
            <a:off x="285750" y="2803525"/>
            <a:ext cx="1588" cy="3035300"/>
          </a:xfrm>
          <a:custGeom>
            <a:avLst/>
            <a:gdLst>
              <a:gd name="T0" fmla="*/ 0 h 1912"/>
              <a:gd name="T1" fmla="*/ 6 h 1912"/>
              <a:gd name="T2" fmla="*/ 6 h 1912"/>
              <a:gd name="T3" fmla="*/ 60 h 1912"/>
              <a:gd name="T4" fmla="*/ 1912 h 1912"/>
              <a:gd name="T5" fmla="*/ 1912 h 1912"/>
              <a:gd name="T6" fmla="*/ 0 h 1912"/>
              <a:gd name="T7" fmla="*/ 0 h 1912"/>
            </a:gdLst>
            <a:ahLst/>
            <a:cxnLst>
              <a:cxn ang="0">
                <a:pos x="0" y="T0"/>
              </a:cxn>
              <a:cxn ang="0">
                <a:pos x="0" y="T1"/>
              </a:cxn>
              <a:cxn ang="0">
                <a:pos x="0" y="T2"/>
              </a:cxn>
              <a:cxn ang="0">
                <a:pos x="0" y="T3"/>
              </a:cxn>
              <a:cxn ang="0">
                <a:pos x="0" y="T4"/>
              </a:cxn>
              <a:cxn ang="0">
                <a:pos x="0" y="T5"/>
              </a:cxn>
              <a:cxn ang="0">
                <a:pos x="0" y="T6"/>
              </a:cxn>
              <a:cxn ang="0">
                <a:pos x="0" y="T7"/>
              </a:cxn>
            </a:cxnLst>
            <a:rect l="0" t="0" r="r" b="b"/>
            <a:pathLst>
              <a:path h="1912">
                <a:moveTo>
                  <a:pt x="0" y="0"/>
                </a:moveTo>
                <a:lnTo>
                  <a:pt x="0" y="6"/>
                </a:lnTo>
                <a:lnTo>
                  <a:pt x="0" y="6"/>
                </a:lnTo>
                <a:lnTo>
                  <a:pt x="0" y="60"/>
                </a:lnTo>
                <a:lnTo>
                  <a:pt x="0" y="1912"/>
                </a:lnTo>
                <a:lnTo>
                  <a:pt x="0" y="1912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rgbClr val="6BBA27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136198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4F032246-4AD8-47B3-AAF2-8C9569158434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136199" name="Rectangle 7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31B371F-630B-4DDD-B2AB-29FB43C499B4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5451176-23E2-4BFB-9CA4-48EA42C41E48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050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050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CE7C2E5-DAE5-4C9E-B061-10713E08E536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1B8F742-4C96-4C82-BF70-A4604058AD31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B5E27DC-A4B9-40BD-A099-B7840C22F0CE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BFC5A99-9959-4891-9D37-81F5DE4B9935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24BFD96-A9F5-499B-B600-8EA7E79CCC61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8764FB3-11AF-486F-A7E3-64D15BFF223A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4379C75-4F4E-4713-A05A-20EAFF4E067E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CD5A2AF-2650-49F6-BED6-14B56E725206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92100"/>
            <a:ext cx="2057400" cy="57277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92100"/>
            <a:ext cx="6019800" cy="57277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3A929DC-5BB0-4C39-B97B-03D1B852653B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C207425-007E-46E9-9E03-5FE892042933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8A0F49F-B653-4BC0-9BD2-8227C1656A72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52E672D-DC7E-4FCF-9FD1-06202DCCFF84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9" name="Нижний колонтитул 8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B20960E-7B2E-4BAB-ABBE-AC8EEA7B36A5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262AB6E-1AAC-4C58-93D9-5FC111BB0F80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B5584D0-1FBA-439E-A86A-93604B7DED11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5B410A4-8D14-4237-A18D-9C9E4386E623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5157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>
                <a:latin typeface="Arial" charset="0"/>
              </a:defRPr>
            </a:lvl1pPr>
          </a:lstStyle>
          <a:p>
            <a:endParaRPr lang="ru-RU"/>
          </a:p>
        </p:txBody>
      </p:sp>
      <p:sp>
        <p:nvSpPr>
          <p:cNvPr id="106499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>
                <a:latin typeface="Arial" charset="0"/>
              </a:defRPr>
            </a:lvl1pPr>
          </a:lstStyle>
          <a:p>
            <a:fld id="{40C568D0-8440-4D7A-8BF3-9A6FBE36DB56}" type="slidenum">
              <a:rPr lang="ru-RU"/>
              <a:pPr/>
              <a:t>‹#›</a:t>
            </a:fld>
            <a:endParaRPr lang="ru-RU"/>
          </a:p>
        </p:txBody>
      </p:sp>
      <p:grpSp>
        <p:nvGrpSpPr>
          <p:cNvPr id="106500" name="Group 4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106501" name="Group 5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106502" name="Freeform 6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/>
                <a:ahLst/>
                <a:cxnLst>
                  <a:cxn ang="0">
                    <a:pos x="2740" y="528"/>
                  </a:cxn>
                  <a:cxn ang="0">
                    <a:pos x="2632" y="484"/>
                  </a:cxn>
                  <a:cxn ang="0">
                    <a:pos x="2480" y="424"/>
                  </a:cxn>
                  <a:cxn ang="0">
                    <a:pos x="2203" y="343"/>
                  </a:cxn>
                  <a:cxn ang="0">
                    <a:pos x="1970" y="277"/>
                  </a:cxn>
                  <a:cxn ang="0">
                    <a:pos x="1807" y="212"/>
                  </a:cxn>
                  <a:cxn ang="0">
                    <a:pos x="1693" y="152"/>
                  </a:cxn>
                  <a:cxn ang="0">
                    <a:pos x="1628" y="103"/>
                  </a:cxn>
                  <a:cxn ang="0">
                    <a:pos x="1590" y="60"/>
                  </a:cxn>
                  <a:cxn ang="0">
                    <a:pos x="1579" y="27"/>
                  </a:cxn>
                  <a:cxn ang="0">
                    <a:pos x="1585" y="0"/>
                  </a:cxn>
                  <a:cxn ang="0">
                    <a:pos x="1557" y="49"/>
                  </a:cxn>
                  <a:cxn ang="0">
                    <a:pos x="1568" y="98"/>
                  </a:cxn>
                  <a:cxn ang="0">
                    <a:pos x="1617" y="141"/>
                  </a:cxn>
                  <a:cxn ang="0">
                    <a:pos x="1688" y="185"/>
                  </a:cxn>
                  <a:cxn ang="0">
                    <a:pos x="1791" y="228"/>
                  </a:cxn>
                  <a:cxn ang="0">
                    <a:pos x="2040" y="310"/>
                  </a:cxn>
                  <a:cxn ang="0">
                    <a:pos x="2285" y="381"/>
                  </a:cxn>
                  <a:cxn ang="0">
                    <a:pos x="2464" y="435"/>
                  </a:cxn>
                  <a:cxn ang="0">
                    <a:pos x="2605" y="484"/>
                  </a:cxn>
                  <a:cxn ang="0">
                    <a:pos x="2708" y="528"/>
                  </a:cxn>
                  <a:cxn ang="0">
                    <a:pos x="2768" y="560"/>
                  </a:cxn>
                  <a:cxn ang="0">
                    <a:pos x="2795" y="593"/>
                  </a:cxn>
                  <a:cxn ang="0">
                    <a:pos x="2795" y="642"/>
                  </a:cxn>
                  <a:cxn ang="0">
                    <a:pos x="2762" y="691"/>
                  </a:cxn>
                  <a:cxn ang="0">
                    <a:pos x="2692" y="735"/>
                  </a:cxn>
                  <a:cxn ang="0">
                    <a:pos x="2589" y="778"/>
                  </a:cxn>
                  <a:cxn ang="0">
                    <a:pos x="2458" y="822"/>
                  </a:cxn>
                  <a:cxn ang="0">
                    <a:pos x="2301" y="865"/>
                  </a:cxn>
                  <a:cxn ang="0">
                    <a:pos x="2030" y="930"/>
                  </a:cxn>
                  <a:cxn ang="0">
                    <a:pos x="1606" y="1034"/>
                  </a:cxn>
                  <a:cxn ang="0">
                    <a:pos x="1145" y="1164"/>
                  </a:cxn>
                  <a:cxn ang="0">
                    <a:pos x="673" y="1328"/>
                  </a:cxn>
                  <a:cxn ang="0">
                    <a:pos x="217" y="1545"/>
                  </a:cxn>
                  <a:cxn ang="0">
                    <a:pos x="353" y="1671"/>
                  </a:cxn>
                  <a:cxn ang="0">
                    <a:pos x="754" y="1469"/>
                  </a:cxn>
                  <a:cxn ang="0">
                    <a:pos x="1145" y="1311"/>
                  </a:cxn>
                  <a:cxn ang="0">
                    <a:pos x="1519" y="1186"/>
                  </a:cxn>
                  <a:cxn ang="0">
                    <a:pos x="1861" y="1083"/>
                  </a:cxn>
                  <a:cxn ang="0">
                    <a:pos x="2165" y="1007"/>
                  </a:cxn>
                  <a:cxn ang="0">
                    <a:pos x="2426" y="947"/>
                  </a:cxn>
                  <a:cxn ang="0">
                    <a:pos x="2626" y="892"/>
                  </a:cxn>
                  <a:cxn ang="0">
                    <a:pos x="2762" y="838"/>
                  </a:cxn>
                  <a:cxn ang="0">
                    <a:pos x="2827" y="794"/>
                  </a:cxn>
                  <a:cxn ang="0">
                    <a:pos x="2865" y="745"/>
                  </a:cxn>
                  <a:cxn ang="0">
                    <a:pos x="2882" y="702"/>
                  </a:cxn>
                  <a:cxn ang="0">
                    <a:pos x="2854" y="620"/>
                  </a:cxn>
                  <a:cxn ang="0">
                    <a:pos x="2800" y="560"/>
                  </a:cxn>
                  <a:cxn ang="0">
                    <a:pos x="2773" y="544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6503" name="Freeform 7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/>
                <a:ahLst/>
                <a:cxnLst>
                  <a:cxn ang="0">
                    <a:pos x="1259" y="615"/>
                  </a:cxn>
                  <a:cxn ang="0">
                    <a:pos x="1248" y="588"/>
                  </a:cxn>
                  <a:cxn ang="0">
                    <a:pos x="1237" y="566"/>
                  </a:cxn>
                  <a:cxn ang="0">
                    <a:pos x="1216" y="539"/>
                  </a:cxn>
                  <a:cxn ang="0">
                    <a:pos x="1188" y="517"/>
                  </a:cxn>
                  <a:cxn ang="0">
                    <a:pos x="1123" y="479"/>
                  </a:cxn>
                  <a:cxn ang="0">
                    <a:pos x="1042" y="441"/>
                  </a:cxn>
                  <a:cxn ang="0">
                    <a:pos x="944" y="408"/>
                  </a:cxn>
                  <a:cxn ang="0">
                    <a:pos x="841" y="381"/>
                  </a:cxn>
                  <a:cxn ang="0">
                    <a:pos x="727" y="348"/>
                  </a:cxn>
                  <a:cxn ang="0">
                    <a:pos x="613" y="321"/>
                  </a:cxn>
                  <a:cxn ang="0">
                    <a:pos x="499" y="294"/>
                  </a:cxn>
                  <a:cxn ang="0">
                    <a:pos x="391" y="261"/>
                  </a:cxn>
                  <a:cxn ang="0">
                    <a:pos x="288" y="229"/>
                  </a:cxn>
                  <a:cxn ang="0">
                    <a:pos x="195" y="196"/>
                  </a:cxn>
                  <a:cxn ang="0">
                    <a:pos x="119" y="152"/>
                  </a:cxn>
                  <a:cxn ang="0">
                    <a:pos x="54" y="109"/>
                  </a:cxn>
                  <a:cxn ang="0">
                    <a:pos x="33" y="87"/>
                  </a:cxn>
                  <a:cxn ang="0">
                    <a:pos x="16" y="60"/>
                  </a:cxn>
                  <a:cxn ang="0">
                    <a:pos x="5" y="33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0" y="38"/>
                  </a:cxn>
                  <a:cxn ang="0">
                    <a:pos x="5" y="60"/>
                  </a:cxn>
                  <a:cxn ang="0">
                    <a:pos x="16" y="87"/>
                  </a:cxn>
                  <a:cxn ang="0">
                    <a:pos x="33" y="114"/>
                  </a:cxn>
                  <a:cxn ang="0">
                    <a:pos x="54" y="142"/>
                  </a:cxn>
                  <a:cxn ang="0">
                    <a:pos x="87" y="174"/>
                  </a:cxn>
                  <a:cxn ang="0">
                    <a:pos x="125" y="207"/>
                  </a:cxn>
                  <a:cxn ang="0">
                    <a:pos x="179" y="240"/>
                  </a:cxn>
                  <a:cxn ang="0">
                    <a:pos x="244" y="278"/>
                  </a:cxn>
                  <a:cxn ang="0">
                    <a:pos x="326" y="310"/>
                  </a:cxn>
                  <a:cxn ang="0">
                    <a:pos x="418" y="348"/>
                  </a:cxn>
                  <a:cxn ang="0">
                    <a:pos x="526" y="381"/>
                  </a:cxn>
                  <a:cxn ang="0">
                    <a:pos x="657" y="414"/>
                  </a:cxn>
                  <a:cxn ang="0">
                    <a:pos x="749" y="435"/>
                  </a:cxn>
                  <a:cxn ang="0">
                    <a:pos x="830" y="463"/>
                  </a:cxn>
                  <a:cxn ang="0">
                    <a:pos x="901" y="490"/>
                  </a:cxn>
                  <a:cxn ang="0">
                    <a:pos x="966" y="512"/>
                  </a:cxn>
                  <a:cxn ang="0">
                    <a:pos x="1015" y="539"/>
                  </a:cxn>
                  <a:cxn ang="0">
                    <a:pos x="1053" y="566"/>
                  </a:cxn>
                  <a:cxn ang="0">
                    <a:pos x="1080" y="593"/>
                  </a:cxn>
                  <a:cxn ang="0">
                    <a:pos x="1102" y="620"/>
                  </a:cxn>
                  <a:cxn ang="0">
                    <a:pos x="1112" y="648"/>
                  </a:cxn>
                  <a:cxn ang="0">
                    <a:pos x="1118" y="675"/>
                  </a:cxn>
                  <a:cxn ang="0">
                    <a:pos x="1112" y="697"/>
                  </a:cxn>
                  <a:cxn ang="0">
                    <a:pos x="1096" y="724"/>
                  </a:cxn>
                  <a:cxn ang="0">
                    <a:pos x="1080" y="746"/>
                  </a:cxn>
                  <a:cxn ang="0">
                    <a:pos x="1053" y="767"/>
                  </a:cxn>
                  <a:cxn ang="0">
                    <a:pos x="1015" y="789"/>
                  </a:cxn>
                  <a:cxn ang="0">
                    <a:pos x="977" y="811"/>
                  </a:cxn>
                  <a:cxn ang="0">
                    <a:pos x="1047" y="789"/>
                  </a:cxn>
                  <a:cxn ang="0">
                    <a:pos x="1107" y="767"/>
                  </a:cxn>
                  <a:cxn ang="0">
                    <a:pos x="1156" y="746"/>
                  </a:cxn>
                  <a:cxn ang="0">
                    <a:pos x="1199" y="724"/>
                  </a:cxn>
                  <a:cxn ang="0">
                    <a:pos x="1226" y="702"/>
                  </a:cxn>
                  <a:cxn ang="0">
                    <a:pos x="1248" y="675"/>
                  </a:cxn>
                  <a:cxn ang="0">
                    <a:pos x="1259" y="648"/>
                  </a:cxn>
                  <a:cxn ang="0">
                    <a:pos x="1259" y="615"/>
                  </a:cxn>
                  <a:cxn ang="0">
                    <a:pos x="1259" y="615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6504" name="Freeform 8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/>
                <a:ahLst/>
                <a:cxnLst>
                  <a:cxn ang="0">
                    <a:pos x="92" y="958"/>
                  </a:cxn>
                  <a:cxn ang="0">
                    <a:pos x="0" y="969"/>
                  </a:cxn>
                  <a:cxn ang="0">
                    <a:pos x="391" y="969"/>
                  </a:cxn>
                  <a:cxn ang="0">
                    <a:pos x="434" y="947"/>
                  </a:cxn>
                  <a:cxn ang="0">
                    <a:pos x="483" y="914"/>
                  </a:cxn>
                  <a:cxn ang="0">
                    <a:pos x="554" y="876"/>
                  </a:cxn>
                  <a:cxn ang="0">
                    <a:pos x="635" y="838"/>
                  </a:cxn>
                  <a:cxn ang="0">
                    <a:pos x="727" y="794"/>
                  </a:cxn>
                  <a:cxn ang="0">
                    <a:pos x="836" y="745"/>
                  </a:cxn>
                  <a:cxn ang="0">
                    <a:pos x="961" y="696"/>
                  </a:cxn>
                  <a:cxn ang="0">
                    <a:pos x="1102" y="642"/>
                  </a:cxn>
                  <a:cxn ang="0">
                    <a:pos x="1259" y="582"/>
                  </a:cxn>
                  <a:cxn ang="0">
                    <a:pos x="1433" y="522"/>
                  </a:cxn>
                  <a:cxn ang="0">
                    <a:pos x="1623" y="462"/>
                  </a:cxn>
                  <a:cxn ang="0">
                    <a:pos x="1829" y="403"/>
                  </a:cxn>
                  <a:cxn ang="0">
                    <a:pos x="2057" y="343"/>
                  </a:cxn>
                  <a:cxn ang="0">
                    <a:pos x="2301" y="283"/>
                  </a:cxn>
                  <a:cxn ang="0">
                    <a:pos x="2567" y="223"/>
                  </a:cxn>
                  <a:cxn ang="0">
                    <a:pos x="2849" y="163"/>
                  </a:cxn>
                  <a:cxn ang="0">
                    <a:pos x="2849" y="0"/>
                  </a:cxn>
                  <a:cxn ang="0">
                    <a:pos x="2817" y="16"/>
                  </a:cxn>
                  <a:cxn ang="0">
                    <a:pos x="2773" y="33"/>
                  </a:cxn>
                  <a:cxn ang="0">
                    <a:pos x="2719" y="54"/>
                  </a:cxn>
                  <a:cxn ang="0">
                    <a:pos x="2648" y="76"/>
                  </a:cxn>
                  <a:cxn ang="0">
                    <a:pos x="2572" y="98"/>
                  </a:cxn>
                  <a:cxn ang="0">
                    <a:pos x="2491" y="120"/>
                  </a:cxn>
                  <a:cxn ang="0">
                    <a:pos x="2399" y="147"/>
                  </a:cxn>
                  <a:cxn ang="0">
                    <a:pos x="2301" y="169"/>
                  </a:cxn>
                  <a:cxn ang="0">
                    <a:pos x="2095" y="223"/>
                  </a:cxn>
                  <a:cxn ang="0">
                    <a:pos x="1889" y="277"/>
                  </a:cxn>
                  <a:cxn ang="0">
                    <a:pos x="1688" y="326"/>
                  </a:cxn>
                  <a:cxn ang="0">
                    <a:pos x="1590" y="354"/>
                  </a:cxn>
                  <a:cxn ang="0">
                    <a:pos x="1503" y="381"/>
                  </a:cxn>
                  <a:cxn ang="0">
                    <a:pos x="1107" y="506"/>
                  </a:cxn>
                  <a:cxn ang="0">
                    <a:pos x="912" y="577"/>
                  </a:cxn>
                  <a:cxn ang="0">
                    <a:pos x="727" y="647"/>
                  </a:cxn>
                  <a:cxn ang="0">
                    <a:pos x="548" y="718"/>
                  </a:cxn>
                  <a:cxn ang="0">
                    <a:pos x="380" y="794"/>
                  </a:cxn>
                  <a:cxn ang="0">
                    <a:pos x="228" y="876"/>
                  </a:cxn>
                  <a:cxn ang="0">
                    <a:pos x="92" y="958"/>
                  </a:cxn>
                  <a:cxn ang="0">
                    <a:pos x="92" y="958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6505" name="Freeform 9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/>
                <a:ahLst/>
                <a:cxnLst>
                  <a:cxn ang="0">
                    <a:pos x="1433" y="474"/>
                  </a:cxn>
                  <a:cxn ang="0">
                    <a:pos x="1460" y="528"/>
                  </a:cxn>
                  <a:cxn ang="0">
                    <a:pos x="1541" y="593"/>
                  </a:cxn>
                  <a:cxn ang="0">
                    <a:pos x="1715" y="670"/>
                  </a:cxn>
                  <a:cxn ang="0">
                    <a:pos x="1927" y="735"/>
                  </a:cxn>
                  <a:cxn ang="0">
                    <a:pos x="2155" y="789"/>
                  </a:cxn>
                  <a:cxn ang="0">
                    <a:pos x="2372" y="849"/>
                  </a:cxn>
                  <a:cxn ang="0">
                    <a:pos x="2551" y="920"/>
                  </a:cxn>
                  <a:cxn ang="0">
                    <a:pos x="2638" y="980"/>
                  </a:cxn>
                  <a:cxn ang="0">
                    <a:pos x="2676" y="1029"/>
                  </a:cxn>
                  <a:cxn ang="0">
                    <a:pos x="2681" y="1083"/>
                  </a:cxn>
                  <a:cxn ang="0">
                    <a:pos x="2665" y="1127"/>
                  </a:cxn>
                  <a:cxn ang="0">
                    <a:pos x="2616" y="1170"/>
                  </a:cxn>
                  <a:cxn ang="0">
                    <a:pos x="2545" y="1208"/>
                  </a:cxn>
                  <a:cxn ang="0">
                    <a:pos x="2448" y="1241"/>
                  </a:cxn>
                  <a:cxn ang="0">
                    <a:pos x="2328" y="1274"/>
                  </a:cxn>
                  <a:cxn ang="0">
                    <a:pos x="2106" y="1328"/>
                  </a:cxn>
                  <a:cxn ang="0">
                    <a:pos x="1742" y="1421"/>
                  </a:cxn>
                  <a:cxn ang="0">
                    <a:pos x="1308" y="1540"/>
                  </a:cxn>
                  <a:cxn ang="0">
                    <a:pos x="820" y="1709"/>
                  </a:cxn>
                  <a:cxn ang="0">
                    <a:pos x="282" y="1943"/>
                  </a:cxn>
                  <a:cxn ang="0">
                    <a:pos x="152" y="2085"/>
                  </a:cxn>
                  <a:cxn ang="0">
                    <a:pos x="386" y="1992"/>
                  </a:cxn>
                  <a:cxn ang="0">
                    <a:pos x="700" y="1834"/>
                  </a:cxn>
                  <a:cxn ang="0">
                    <a:pos x="1064" y="1693"/>
                  </a:cxn>
                  <a:cxn ang="0">
                    <a:pos x="1661" y="1497"/>
                  </a:cxn>
                  <a:cxn ang="0">
                    <a:pos x="1845" y="1442"/>
                  </a:cxn>
                  <a:cxn ang="0">
                    <a:pos x="2252" y="1339"/>
                  </a:cxn>
                  <a:cxn ang="0">
                    <a:pos x="2551" y="1263"/>
                  </a:cxn>
                  <a:cxn ang="0">
                    <a:pos x="2730" y="1214"/>
                  </a:cxn>
                  <a:cxn ang="0">
                    <a:pos x="2876" y="1170"/>
                  </a:cxn>
                  <a:cxn ang="0">
                    <a:pos x="2974" y="1132"/>
                  </a:cxn>
                  <a:cxn ang="0">
                    <a:pos x="3007" y="871"/>
                  </a:cxn>
                  <a:cxn ang="0">
                    <a:pos x="2860" y="844"/>
                  </a:cxn>
                  <a:cxn ang="0">
                    <a:pos x="2670" y="806"/>
                  </a:cxn>
                  <a:cxn ang="0">
                    <a:pos x="2458" y="757"/>
                  </a:cxn>
                  <a:cxn ang="0">
                    <a:pos x="2138" y="670"/>
                  </a:cxn>
                  <a:cxn ang="0">
                    <a:pos x="1959" y="604"/>
                  </a:cxn>
                  <a:cxn ang="0">
                    <a:pos x="1824" y="534"/>
                  </a:cxn>
                  <a:cxn ang="0">
                    <a:pos x="1769" y="474"/>
                  </a:cxn>
                  <a:cxn ang="0">
                    <a:pos x="1753" y="436"/>
                  </a:cxn>
                  <a:cxn ang="0">
                    <a:pos x="1780" y="381"/>
                  </a:cxn>
                  <a:cxn ang="0">
                    <a:pos x="1862" y="316"/>
                  </a:cxn>
                  <a:cxn ang="0">
                    <a:pos x="1986" y="267"/>
                  </a:cxn>
                  <a:cxn ang="0">
                    <a:pos x="2149" y="229"/>
                  </a:cxn>
                  <a:cxn ang="0">
                    <a:pos x="2431" y="180"/>
                  </a:cxn>
                  <a:cxn ang="0">
                    <a:pos x="2827" y="125"/>
                  </a:cxn>
                  <a:cxn ang="0">
                    <a:pos x="3007" y="87"/>
                  </a:cxn>
                  <a:cxn ang="0">
                    <a:pos x="2909" y="22"/>
                  </a:cxn>
                  <a:cxn ang="0">
                    <a:pos x="2676" y="66"/>
                  </a:cxn>
                  <a:cxn ang="0">
                    <a:pos x="2285" y="120"/>
                  </a:cxn>
                  <a:cxn ang="0">
                    <a:pos x="2030" y="158"/>
                  </a:cxn>
                  <a:cxn ang="0">
                    <a:pos x="1791" y="202"/>
                  </a:cxn>
                  <a:cxn ang="0">
                    <a:pos x="1601" y="261"/>
                  </a:cxn>
                  <a:cxn ang="0">
                    <a:pos x="1471" y="338"/>
                  </a:cxn>
                  <a:cxn ang="0">
                    <a:pos x="1438" y="387"/>
                  </a:cxn>
                  <a:cxn ang="0">
                    <a:pos x="1427" y="441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6506" name="Freeform 10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/>
                <a:ahLst/>
                <a:cxnLst>
                  <a:cxn ang="0">
                    <a:pos x="0" y="332"/>
                  </a:cxn>
                  <a:cxn ang="0">
                    <a:pos x="0" y="360"/>
                  </a:cxn>
                  <a:cxn ang="0">
                    <a:pos x="5" y="387"/>
                  </a:cxn>
                  <a:cxn ang="0">
                    <a:pos x="27" y="414"/>
                  </a:cxn>
                  <a:cxn ang="0">
                    <a:pos x="54" y="436"/>
                  </a:cxn>
                  <a:cxn ang="0">
                    <a:pos x="92" y="463"/>
                  </a:cxn>
                  <a:cxn ang="0">
                    <a:pos x="141" y="490"/>
                  </a:cxn>
                  <a:cxn ang="0">
                    <a:pos x="195" y="512"/>
                  </a:cxn>
                  <a:cxn ang="0">
                    <a:pos x="255" y="539"/>
                  </a:cxn>
                  <a:cxn ang="0">
                    <a:pos x="212" y="517"/>
                  </a:cxn>
                  <a:cxn ang="0">
                    <a:pos x="179" y="490"/>
                  </a:cxn>
                  <a:cxn ang="0">
                    <a:pos x="157" y="468"/>
                  </a:cxn>
                  <a:cxn ang="0">
                    <a:pos x="141" y="447"/>
                  </a:cxn>
                  <a:cxn ang="0">
                    <a:pos x="136" y="425"/>
                  </a:cxn>
                  <a:cxn ang="0">
                    <a:pos x="136" y="403"/>
                  </a:cxn>
                  <a:cxn ang="0">
                    <a:pos x="141" y="381"/>
                  </a:cxn>
                  <a:cxn ang="0">
                    <a:pos x="157" y="365"/>
                  </a:cxn>
                  <a:cxn ang="0">
                    <a:pos x="179" y="343"/>
                  </a:cxn>
                  <a:cxn ang="0">
                    <a:pos x="201" y="327"/>
                  </a:cxn>
                  <a:cxn ang="0">
                    <a:pos x="266" y="294"/>
                  </a:cxn>
                  <a:cxn ang="0">
                    <a:pos x="353" y="262"/>
                  </a:cxn>
                  <a:cxn ang="0">
                    <a:pos x="445" y="234"/>
                  </a:cxn>
                  <a:cxn ang="0">
                    <a:pos x="554" y="213"/>
                  </a:cxn>
                  <a:cxn ang="0">
                    <a:pos x="662" y="191"/>
                  </a:cxn>
                  <a:cxn ang="0">
                    <a:pos x="890" y="153"/>
                  </a:cxn>
                  <a:cxn ang="0">
                    <a:pos x="993" y="136"/>
                  </a:cxn>
                  <a:cxn ang="0">
                    <a:pos x="1091" y="120"/>
                  </a:cxn>
                  <a:cxn ang="0">
                    <a:pos x="1178" y="115"/>
                  </a:cxn>
                  <a:cxn ang="0">
                    <a:pos x="1248" y="104"/>
                  </a:cxn>
                  <a:cxn ang="0">
                    <a:pos x="1248" y="0"/>
                  </a:cxn>
                  <a:cxn ang="0">
                    <a:pos x="1161" y="22"/>
                  </a:cxn>
                  <a:cxn ang="0">
                    <a:pos x="1069" y="38"/>
                  </a:cxn>
                  <a:cxn ang="0">
                    <a:pos x="874" y="71"/>
                  </a:cxn>
                  <a:cxn ang="0">
                    <a:pos x="673" y="93"/>
                  </a:cxn>
                  <a:cxn ang="0">
                    <a:pos x="483" y="126"/>
                  </a:cxn>
                  <a:cxn ang="0">
                    <a:pos x="391" y="142"/>
                  </a:cxn>
                  <a:cxn ang="0">
                    <a:pos x="309" y="158"/>
                  </a:cxn>
                  <a:cxn ang="0">
                    <a:pos x="228" y="180"/>
                  </a:cxn>
                  <a:cxn ang="0">
                    <a:pos x="163" y="202"/>
                  </a:cxn>
                  <a:cxn ang="0">
                    <a:pos x="103" y="229"/>
                  </a:cxn>
                  <a:cxn ang="0">
                    <a:pos x="54" y="256"/>
                  </a:cxn>
                  <a:cxn ang="0">
                    <a:pos x="22" y="294"/>
                  </a:cxn>
                  <a:cxn ang="0">
                    <a:pos x="0" y="332"/>
                  </a:cxn>
                  <a:cxn ang="0">
                    <a:pos x="0" y="332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106507" name="Freeform 11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/>
              <a:ahLst/>
              <a:cxnLst>
                <a:cxn ang="0">
                  <a:pos x="982" y="1061"/>
                </a:cxn>
                <a:cxn ang="0">
                  <a:pos x="1357" y="1012"/>
                </a:cxn>
                <a:cxn ang="0">
                  <a:pos x="1666" y="957"/>
                </a:cxn>
                <a:cxn ang="0">
                  <a:pos x="1916" y="897"/>
                </a:cxn>
                <a:cxn ang="0">
                  <a:pos x="2100" y="832"/>
                </a:cxn>
                <a:cxn ang="0">
                  <a:pos x="2220" y="756"/>
                </a:cxn>
                <a:cxn ang="0">
                  <a:pos x="2285" y="669"/>
                </a:cxn>
                <a:cxn ang="0">
                  <a:pos x="2290" y="560"/>
                </a:cxn>
                <a:cxn ang="0">
                  <a:pos x="2241" y="457"/>
                </a:cxn>
                <a:cxn ang="0">
                  <a:pos x="2144" y="364"/>
                </a:cxn>
                <a:cxn ang="0">
                  <a:pos x="2008" y="277"/>
                </a:cxn>
                <a:cxn ang="0">
                  <a:pos x="1769" y="157"/>
                </a:cxn>
                <a:cxn ang="0">
                  <a:pos x="1612" y="92"/>
                </a:cxn>
                <a:cxn ang="0">
                  <a:pos x="1476" y="43"/>
                </a:cxn>
                <a:cxn ang="0">
                  <a:pos x="1384" y="10"/>
                </a:cxn>
                <a:cxn ang="0">
                  <a:pos x="1346" y="0"/>
                </a:cxn>
                <a:cxn ang="0">
                  <a:pos x="1655" y="119"/>
                </a:cxn>
                <a:cxn ang="0">
                  <a:pos x="1948" y="255"/>
                </a:cxn>
                <a:cxn ang="0">
                  <a:pos x="2068" y="326"/>
                </a:cxn>
                <a:cxn ang="0">
                  <a:pos x="2171" y="402"/>
                </a:cxn>
                <a:cxn ang="0">
                  <a:pos x="2236" y="478"/>
                </a:cxn>
                <a:cxn ang="0">
                  <a:pos x="2263" y="560"/>
                </a:cxn>
                <a:cxn ang="0">
                  <a:pos x="2241" y="636"/>
                </a:cxn>
                <a:cxn ang="0">
                  <a:pos x="2171" y="702"/>
                </a:cxn>
                <a:cxn ang="0">
                  <a:pos x="2062" y="756"/>
                </a:cxn>
                <a:cxn ang="0">
                  <a:pos x="1921" y="800"/>
                </a:cxn>
                <a:cxn ang="0">
                  <a:pos x="1748" y="843"/>
                </a:cxn>
                <a:cxn ang="0">
                  <a:pos x="1351" y="908"/>
                </a:cxn>
                <a:cxn ang="0">
                  <a:pos x="923" y="968"/>
                </a:cxn>
                <a:cxn ang="0">
                  <a:pos x="521" y="1028"/>
                </a:cxn>
                <a:cxn ang="0">
                  <a:pos x="353" y="1066"/>
                </a:cxn>
                <a:cxn ang="0">
                  <a:pos x="206" y="1104"/>
                </a:cxn>
                <a:cxn ang="0">
                  <a:pos x="92" y="1148"/>
                </a:cxn>
                <a:cxn ang="0">
                  <a:pos x="22" y="1202"/>
                </a:cxn>
                <a:cxn ang="0">
                  <a:pos x="0" y="1262"/>
                </a:cxn>
                <a:cxn ang="0">
                  <a:pos x="27" y="1327"/>
                </a:cxn>
                <a:cxn ang="0">
                  <a:pos x="98" y="1382"/>
                </a:cxn>
                <a:cxn ang="0">
                  <a:pos x="196" y="1425"/>
                </a:cxn>
                <a:cxn ang="0">
                  <a:pos x="326" y="1469"/>
                </a:cxn>
                <a:cxn ang="0">
                  <a:pos x="217" y="1414"/>
                </a:cxn>
                <a:cxn ang="0">
                  <a:pos x="147" y="1360"/>
                </a:cxn>
                <a:cxn ang="0">
                  <a:pos x="120" y="1306"/>
                </a:cxn>
                <a:cxn ang="0">
                  <a:pos x="141" y="1257"/>
                </a:cxn>
                <a:cxn ang="0">
                  <a:pos x="212" y="1208"/>
                </a:cxn>
                <a:cxn ang="0">
                  <a:pos x="342" y="1164"/>
                </a:cxn>
                <a:cxn ang="0">
                  <a:pos x="527" y="1121"/>
                </a:cxn>
                <a:cxn ang="0">
                  <a:pos x="771" y="1088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6508" name="Freeform 12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906"/>
                </a:cxn>
                <a:cxn ang="0">
                  <a:pos x="5740" y="1906"/>
                </a:cxn>
                <a:cxn ang="0">
                  <a:pos x="574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06509" name="Rectangle 13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6510" name="Rectangle 1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>
                <a:latin typeface="Arial" charset="0"/>
              </a:defRPr>
            </a:lvl1pPr>
          </a:lstStyle>
          <a:p>
            <a:endParaRPr lang="ru-RU"/>
          </a:p>
        </p:txBody>
      </p:sp>
      <p:sp>
        <p:nvSpPr>
          <p:cNvPr id="106511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20" r:id="rId1"/>
    <p:sldLayoutId id="2147483725" r:id="rId2"/>
    <p:sldLayoutId id="2147483726" r:id="rId3"/>
    <p:sldLayoutId id="2147483727" r:id="rId4"/>
    <p:sldLayoutId id="2147483728" r:id="rId5"/>
    <p:sldLayoutId id="2147483729" r:id="rId6"/>
    <p:sldLayoutId id="2147483730" r:id="rId7"/>
    <p:sldLayoutId id="2147483731" r:id="rId8"/>
    <p:sldLayoutId id="2147483732" r:id="rId9"/>
    <p:sldLayoutId id="2147483733" r:id="rId10"/>
    <p:sldLayoutId id="2147483734" r:id="rId11"/>
  </p:sldLayoutIdLst>
  <p:timing>
    <p:tnLst>
      <p:par>
        <p:cTn id="1" dur="indefinite" restart="never" nodeType="tmRoot"/>
      </p:par>
    </p:tnLst>
  </p:timing>
  <p:txStyles>
    <p:titleStyle>
      <a:lvl1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>
            <a:duotone>
              <a:schemeClr val="bg1"/>
              <a:srgbClr val="FFFFFF"/>
            </a:duotone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92100"/>
            <a:ext cx="8229600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3517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05000"/>
            <a:ext cx="82296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3517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endParaRPr lang="ru-RU"/>
          </a:p>
        </p:txBody>
      </p:sp>
      <p:sp>
        <p:nvSpPr>
          <p:cNvPr id="13517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endParaRPr lang="ru-RU"/>
          </a:p>
        </p:txBody>
      </p:sp>
      <p:sp>
        <p:nvSpPr>
          <p:cNvPr id="13517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fld id="{64712290-1C19-47FD-BADB-A4126F353186}" type="slidenum">
              <a:rPr lang="ru-RU"/>
              <a:pPr/>
              <a:t>‹#›</a:t>
            </a:fld>
            <a:endParaRPr lang="ru-RU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24" r:id="rId1"/>
    <p:sldLayoutId id="2147483745" r:id="rId2"/>
    <p:sldLayoutId id="2147483746" r:id="rId3"/>
    <p:sldLayoutId id="2147483747" r:id="rId4"/>
    <p:sldLayoutId id="2147483748" r:id="rId5"/>
    <p:sldLayoutId id="2147483749" r:id="rId6"/>
    <p:sldLayoutId id="2147483750" r:id="rId7"/>
    <p:sldLayoutId id="2147483751" r:id="rId8"/>
    <p:sldLayoutId id="2147483752" r:id="rId9"/>
    <p:sldLayoutId id="2147483753" r:id="rId10"/>
    <p:sldLayoutId id="2147483754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120000"/>
        <a:buChar char="•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Tahoma" pitchFamily="34" charset="0"/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120000"/>
        <a:buChar char="•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Tahoma" pitchFamily="34" charset="0"/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4213" y="1989138"/>
            <a:ext cx="7772400" cy="2519362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ru-RU" sz="2800" b="1" dirty="0">
                <a:solidFill>
                  <a:schemeClr val="bg2"/>
                </a:solidFill>
              </a:rPr>
              <a:t>Информационно-статистический</a:t>
            </a:r>
            <a:r>
              <a:rPr lang="ru-RU" sz="2000" b="1" dirty="0">
                <a:solidFill>
                  <a:schemeClr val="bg2"/>
                </a:solidFill>
              </a:rPr>
              <a:t>  </a:t>
            </a:r>
            <a:r>
              <a:rPr lang="ru-RU" sz="2800" b="1" dirty="0">
                <a:solidFill>
                  <a:schemeClr val="bg2"/>
                </a:solidFill>
              </a:rPr>
              <a:t>обзор  коллективных  и индивидуальных  обращений  граждан </a:t>
            </a:r>
            <a:br>
              <a:rPr lang="ru-RU" sz="2800" b="1" dirty="0">
                <a:solidFill>
                  <a:schemeClr val="bg2"/>
                </a:solidFill>
              </a:rPr>
            </a:br>
            <a:r>
              <a:rPr lang="ru-RU" sz="2800" b="1" dirty="0">
                <a:solidFill>
                  <a:schemeClr val="bg2"/>
                </a:solidFill>
              </a:rPr>
              <a:t>за </a:t>
            </a:r>
            <a:r>
              <a:rPr lang="ru-RU" sz="2800" b="1" dirty="0" smtClean="0">
                <a:solidFill>
                  <a:schemeClr val="bg2"/>
                </a:solidFill>
              </a:rPr>
              <a:t>1 полугодие </a:t>
            </a:r>
            <a:r>
              <a:rPr lang="ru-RU" sz="2800" b="1" dirty="0" smtClean="0">
                <a:solidFill>
                  <a:schemeClr val="bg2"/>
                </a:solidFill>
              </a:rPr>
              <a:t>2022 года</a:t>
            </a:r>
            <a:endParaRPr lang="ru-RU" sz="2800" b="1" dirty="0">
              <a:solidFill>
                <a:schemeClr val="bg2"/>
              </a:solidFill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71550" y="4437063"/>
            <a:ext cx="7200900" cy="1512887"/>
          </a:xfrm>
        </p:spPr>
        <p:txBody>
          <a:bodyPr/>
          <a:lstStyle/>
          <a:p>
            <a:pPr>
              <a:lnSpc>
                <a:spcPct val="80000"/>
              </a:lnSpc>
            </a:pPr>
            <a:endParaRPr lang="ru-RU" sz="2800" dirty="0"/>
          </a:p>
          <a:p>
            <a:pPr>
              <a:lnSpc>
                <a:spcPct val="80000"/>
              </a:lnSpc>
            </a:pPr>
            <a:endParaRPr lang="ru-RU" sz="2800" dirty="0"/>
          </a:p>
          <a:p>
            <a:pPr>
              <a:lnSpc>
                <a:spcPct val="80000"/>
              </a:lnSpc>
            </a:pPr>
            <a:r>
              <a:rPr lang="ru-RU" sz="2000" b="1" dirty="0"/>
              <a:t>Министерство природных ресурсов и экологии Камчатского края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9" name="Rectangle 9"/>
          <p:cNvSpPr>
            <a:spLocks noGrp="1" noRot="1" noChangeArrowheads="1"/>
          </p:cNvSpPr>
          <p:nvPr>
            <p:ph type="title"/>
          </p:nvPr>
        </p:nvSpPr>
        <p:spPr>
          <a:xfrm>
            <a:off x="395288" y="765175"/>
            <a:ext cx="8229600" cy="1143000"/>
          </a:xfrm>
        </p:spPr>
        <p:txBody>
          <a:bodyPr/>
          <a:lstStyle/>
          <a:p>
            <a:r>
              <a:rPr lang="ru-RU" sz="2000"/>
              <a:t>И Н Ф О Р М А Ц И Я  </a:t>
            </a:r>
            <a:br>
              <a:rPr lang="ru-RU" sz="2000"/>
            </a:br>
            <a:r>
              <a:rPr lang="ru-RU" sz="2000" b="0"/>
              <a:t>о  работе  с  коллективными  и  индивидуальными обращениями  граждан, поступившими  в  адрес  Министерства  природных  ресурсов  и  экологии  Камчатского  края</a:t>
            </a:r>
          </a:p>
        </p:txBody>
      </p:sp>
      <p:sp>
        <p:nvSpPr>
          <p:cNvPr id="5132" name="Rectangle 12"/>
          <p:cNvSpPr>
            <a:spLocks noGrp="1" noChangeArrowheads="1"/>
          </p:cNvSpPr>
          <p:nvPr>
            <p:ph type="body" idx="1"/>
          </p:nvPr>
        </p:nvSpPr>
        <p:spPr>
          <a:xfrm>
            <a:off x="468313" y="2204864"/>
            <a:ext cx="8424862" cy="3949874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ru-RU" sz="2000" b="1" dirty="0" smtClean="0">
                <a:solidFill>
                  <a:schemeClr val="hlink"/>
                </a:solidFill>
                <a:latin typeface="Arial" charset="0"/>
              </a:rPr>
              <a:t>В  1 полугодии 2022 года  </a:t>
            </a:r>
            <a:r>
              <a:rPr lang="ru-RU" sz="2000" b="1" dirty="0">
                <a:solidFill>
                  <a:schemeClr val="hlink"/>
                </a:solidFill>
                <a:latin typeface="Arial" charset="0"/>
              </a:rPr>
              <a:t>поступило </a:t>
            </a:r>
            <a:r>
              <a:rPr lang="ru-RU" sz="2000" b="1" dirty="0" smtClean="0">
                <a:solidFill>
                  <a:schemeClr val="hlink"/>
                </a:solidFill>
                <a:latin typeface="Arial" charset="0"/>
              </a:rPr>
              <a:t>240 обращений граждан (в </a:t>
            </a:r>
            <a:r>
              <a:rPr lang="ru-RU" sz="2000" b="1" dirty="0" err="1" smtClean="0">
                <a:solidFill>
                  <a:schemeClr val="hlink"/>
                </a:solidFill>
                <a:latin typeface="Arial" charset="0"/>
              </a:rPr>
              <a:t>т.ч</a:t>
            </a:r>
            <a:r>
              <a:rPr lang="ru-RU" sz="2000" b="1" dirty="0" smtClean="0">
                <a:solidFill>
                  <a:schemeClr val="hlink"/>
                </a:solidFill>
                <a:latin typeface="Arial" charset="0"/>
              </a:rPr>
              <a:t>. 86 обращений – из Управления по работе с обращениями граждан Администрации Губернатора Камчатского края)</a:t>
            </a:r>
            <a:r>
              <a:rPr lang="ru-RU" sz="2000" dirty="0" smtClean="0">
                <a:solidFill>
                  <a:schemeClr val="hlink"/>
                </a:solidFill>
                <a:latin typeface="Arial" charset="0"/>
              </a:rPr>
              <a:t>.</a:t>
            </a:r>
            <a:r>
              <a:rPr lang="ru-RU" sz="2000" dirty="0" smtClean="0">
                <a:latin typeface="Arial" charset="0"/>
              </a:rPr>
              <a:t> </a:t>
            </a:r>
            <a:r>
              <a:rPr lang="ru-RU" sz="2000" dirty="0">
                <a:latin typeface="Arial" charset="0"/>
              </a:rPr>
              <a:t>В сравнении с </a:t>
            </a:r>
            <a:r>
              <a:rPr lang="ru-RU" sz="2000" dirty="0" smtClean="0">
                <a:latin typeface="Arial" charset="0"/>
              </a:rPr>
              <a:t>аналогичным периодом  2021  года общее количество  </a:t>
            </a:r>
            <a:r>
              <a:rPr lang="ru-RU" sz="2000" dirty="0">
                <a:latin typeface="Arial" charset="0"/>
              </a:rPr>
              <a:t>обращений </a:t>
            </a:r>
            <a:r>
              <a:rPr lang="ru-RU" sz="2000" dirty="0" smtClean="0">
                <a:latin typeface="Arial" charset="0"/>
              </a:rPr>
              <a:t> </a:t>
            </a:r>
            <a:r>
              <a:rPr lang="ru-RU" sz="2000" dirty="0" smtClean="0">
                <a:latin typeface="Arial" charset="0"/>
              </a:rPr>
              <a:t>увеличилось  </a:t>
            </a:r>
            <a:r>
              <a:rPr lang="ru-RU" sz="2000" b="1" dirty="0" smtClean="0">
                <a:solidFill>
                  <a:schemeClr val="hlink"/>
                </a:solidFill>
                <a:latin typeface="Arial" charset="0"/>
              </a:rPr>
              <a:t>на  32,6 % </a:t>
            </a:r>
            <a:r>
              <a:rPr lang="ru-RU" sz="2000" dirty="0" smtClean="0">
                <a:latin typeface="Arial" charset="0"/>
              </a:rPr>
              <a:t>(в  2021  году </a:t>
            </a:r>
            <a:r>
              <a:rPr lang="ru-RU" sz="2000" dirty="0">
                <a:latin typeface="Arial" charset="0"/>
              </a:rPr>
              <a:t>поступило </a:t>
            </a:r>
            <a:r>
              <a:rPr lang="ru-RU" sz="2000" dirty="0" smtClean="0">
                <a:solidFill>
                  <a:schemeClr val="hlink"/>
                </a:solidFill>
                <a:latin typeface="Arial" charset="0"/>
              </a:rPr>
              <a:t> </a:t>
            </a:r>
            <a:r>
              <a:rPr lang="ru-RU" sz="2000" dirty="0" smtClean="0">
                <a:solidFill>
                  <a:schemeClr val="hlink"/>
                </a:solidFill>
                <a:latin typeface="Arial" charset="0"/>
              </a:rPr>
              <a:t>181 </a:t>
            </a:r>
            <a:r>
              <a:rPr lang="ru-RU" sz="2000" dirty="0" smtClean="0">
                <a:solidFill>
                  <a:schemeClr val="hlink"/>
                </a:solidFill>
                <a:latin typeface="Arial" charset="0"/>
              </a:rPr>
              <a:t>обращение</a:t>
            </a:r>
            <a:r>
              <a:rPr lang="ru-RU" sz="2000" dirty="0" smtClean="0">
                <a:latin typeface="Arial" charset="0"/>
              </a:rPr>
              <a:t> </a:t>
            </a:r>
            <a:r>
              <a:rPr lang="ru-RU" sz="2000" dirty="0">
                <a:latin typeface="Arial" charset="0"/>
              </a:rPr>
              <a:t>граждан</a:t>
            </a:r>
            <a:r>
              <a:rPr lang="ru-RU" sz="2000" dirty="0" smtClean="0">
                <a:latin typeface="Arial" charset="0"/>
              </a:rPr>
              <a:t>).</a:t>
            </a:r>
          </a:p>
          <a:p>
            <a:pPr>
              <a:lnSpc>
                <a:spcPct val="150000"/>
              </a:lnSpc>
            </a:pPr>
            <a:endParaRPr lang="ru-RU" sz="2000" dirty="0">
              <a:latin typeface="Arial" charset="0"/>
            </a:endParaRPr>
          </a:p>
          <a:p>
            <a:pPr>
              <a:lnSpc>
                <a:spcPct val="150000"/>
              </a:lnSpc>
            </a:pPr>
            <a:r>
              <a:rPr lang="ru-RU" sz="2000" b="1" dirty="0">
                <a:solidFill>
                  <a:schemeClr val="hlink"/>
                </a:solidFill>
                <a:latin typeface="Arial" charset="0"/>
              </a:rPr>
              <a:t>В  </a:t>
            </a:r>
            <a:r>
              <a:rPr lang="ru-RU" sz="2000" b="1" dirty="0" smtClean="0">
                <a:solidFill>
                  <a:schemeClr val="hlink"/>
                </a:solidFill>
                <a:latin typeface="Arial" charset="0"/>
              </a:rPr>
              <a:t>июне 2022 </a:t>
            </a:r>
            <a:r>
              <a:rPr lang="ru-RU" sz="2000" b="1" dirty="0">
                <a:solidFill>
                  <a:schemeClr val="hlink"/>
                </a:solidFill>
                <a:latin typeface="Arial" charset="0"/>
              </a:rPr>
              <a:t>года </a:t>
            </a:r>
            <a:r>
              <a:rPr lang="ru-RU" sz="2000" b="1" dirty="0" smtClean="0">
                <a:solidFill>
                  <a:schemeClr val="hlink"/>
                </a:solidFill>
                <a:latin typeface="Arial" charset="0"/>
              </a:rPr>
              <a:t>поступило 35 обращений</a:t>
            </a:r>
            <a:r>
              <a:rPr lang="ru-RU" sz="2000" dirty="0" smtClean="0">
                <a:latin typeface="Arial" charset="0"/>
              </a:rPr>
              <a:t>, </a:t>
            </a:r>
            <a:r>
              <a:rPr lang="ru-RU" sz="2000" dirty="0">
                <a:latin typeface="Arial" charset="0"/>
              </a:rPr>
              <a:t>за аналогичный период  </a:t>
            </a:r>
            <a:r>
              <a:rPr lang="ru-RU" sz="2000" dirty="0" smtClean="0">
                <a:latin typeface="Arial" charset="0"/>
              </a:rPr>
              <a:t>2021 </a:t>
            </a:r>
            <a:r>
              <a:rPr lang="ru-RU" sz="2000" dirty="0">
                <a:latin typeface="Arial" charset="0"/>
              </a:rPr>
              <a:t>года  </a:t>
            </a:r>
            <a:r>
              <a:rPr lang="ru-RU" sz="2000" dirty="0" smtClean="0">
                <a:latin typeface="Arial" charset="0"/>
              </a:rPr>
              <a:t>поступило</a:t>
            </a:r>
            <a:r>
              <a:rPr lang="ru-RU" sz="2000" b="1" dirty="0" smtClean="0">
                <a:solidFill>
                  <a:schemeClr val="hlink"/>
                </a:solidFill>
                <a:latin typeface="Arial" charset="0"/>
              </a:rPr>
              <a:t> </a:t>
            </a:r>
            <a:r>
              <a:rPr lang="ru-RU" sz="2000" b="1" dirty="0" smtClean="0">
                <a:solidFill>
                  <a:schemeClr val="hlink"/>
                </a:solidFill>
                <a:latin typeface="Arial" charset="0"/>
              </a:rPr>
              <a:t>30 обращений </a:t>
            </a:r>
            <a:r>
              <a:rPr lang="ru-RU" sz="2000" dirty="0" smtClean="0">
                <a:latin typeface="Arial" charset="0"/>
              </a:rPr>
              <a:t>граждан</a:t>
            </a:r>
            <a:r>
              <a:rPr lang="ru-RU" sz="2000" dirty="0">
                <a:latin typeface="Arial" charset="0"/>
              </a:rPr>
              <a:t>.</a:t>
            </a:r>
          </a:p>
          <a:p>
            <a:endParaRPr lang="ru-RU" sz="2000" dirty="0">
              <a:latin typeface="Arial" charset="0"/>
            </a:endParaRPr>
          </a:p>
          <a:p>
            <a:endParaRPr lang="ru-RU" sz="20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5" name="Rectangle 7"/>
          <p:cNvSpPr>
            <a:spLocks noGrp="1" noRot="1" noChangeArrowheads="1"/>
          </p:cNvSpPr>
          <p:nvPr>
            <p:ph type="title"/>
          </p:nvPr>
        </p:nvSpPr>
        <p:spPr>
          <a:xfrm>
            <a:off x="468313" y="188913"/>
            <a:ext cx="8229600" cy="1143000"/>
          </a:xfrm>
        </p:spPr>
        <p:txBody>
          <a:bodyPr/>
          <a:lstStyle/>
          <a:p>
            <a:r>
              <a:rPr lang="ru-RU" sz="2000" dirty="0">
                <a:latin typeface="Arial Unicode MS" pitchFamily="34" charset="-128"/>
              </a:rPr>
              <a:t>Количество  обращений  поступивших  </a:t>
            </a:r>
            <a:r>
              <a:rPr lang="ru-RU" sz="2000" dirty="0" smtClean="0">
                <a:latin typeface="Arial Unicode MS" pitchFamily="34" charset="-128"/>
              </a:rPr>
              <a:t>в  1 полугодии  </a:t>
            </a:r>
            <a:r>
              <a:rPr lang="ru-RU" sz="2000" dirty="0" smtClean="0">
                <a:latin typeface="Arial Unicode MS" pitchFamily="34" charset="-128"/>
              </a:rPr>
              <a:t>2022  </a:t>
            </a:r>
            <a:r>
              <a:rPr lang="ru-RU" sz="2000" dirty="0" smtClean="0">
                <a:latin typeface="Arial Unicode MS" pitchFamily="34" charset="-128"/>
              </a:rPr>
              <a:t>года </a:t>
            </a:r>
            <a:br>
              <a:rPr lang="ru-RU" sz="2000" dirty="0" smtClean="0">
                <a:latin typeface="Arial Unicode MS" pitchFamily="34" charset="-128"/>
              </a:rPr>
            </a:br>
            <a:r>
              <a:rPr lang="ru-RU" sz="2000" dirty="0" smtClean="0">
                <a:latin typeface="Arial Unicode MS" pitchFamily="34" charset="-128"/>
              </a:rPr>
              <a:t>в сравнении с обращениями</a:t>
            </a:r>
            <a:r>
              <a:rPr lang="ru-RU" sz="2000" dirty="0">
                <a:latin typeface="Arial Unicode MS" pitchFamily="34" charset="-128"/>
              </a:rPr>
              <a:t>, </a:t>
            </a:r>
            <a:r>
              <a:rPr lang="ru-RU" sz="2000" dirty="0" smtClean="0">
                <a:latin typeface="Arial Unicode MS" pitchFamily="34" charset="-128"/>
              </a:rPr>
              <a:t>поступившими  в  1 полугодии </a:t>
            </a:r>
            <a:r>
              <a:rPr lang="ru-RU" sz="2000" dirty="0" smtClean="0">
                <a:latin typeface="Arial Unicode MS" pitchFamily="34" charset="-128"/>
              </a:rPr>
              <a:t>2021  </a:t>
            </a:r>
            <a:r>
              <a:rPr lang="ru-RU" sz="2000" dirty="0" smtClean="0">
                <a:latin typeface="Arial Unicode MS" pitchFamily="34" charset="-128"/>
              </a:rPr>
              <a:t>года </a:t>
            </a:r>
            <a:r>
              <a:rPr lang="ru-RU" sz="2000" dirty="0">
                <a:latin typeface="Arial Unicode MS" pitchFamily="34" charset="-128"/>
              </a:rPr>
              <a:t>, </a:t>
            </a:r>
            <a:r>
              <a:rPr lang="ru-RU" sz="2000" dirty="0" smtClean="0">
                <a:latin typeface="Arial Unicode MS" pitchFamily="34" charset="-128"/>
              </a:rPr>
              <a:t>с  </a:t>
            </a:r>
            <a:r>
              <a:rPr lang="ru-RU" sz="2000" dirty="0">
                <a:latin typeface="Arial Unicode MS" pitchFamily="34" charset="-128"/>
              </a:rPr>
              <a:t>распределением  по  районам  Камчатского  края</a:t>
            </a:r>
          </a:p>
        </p:txBody>
      </p:sp>
      <p:sp>
        <p:nvSpPr>
          <p:cNvPr id="94216" name="Rectangle 8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628775"/>
            <a:ext cx="8229600" cy="4525963"/>
          </a:xfrm>
        </p:spPr>
        <p:txBody>
          <a:bodyPr/>
          <a:lstStyle/>
          <a:p>
            <a:endParaRPr lang="ru-RU" dirty="0"/>
          </a:p>
          <a:p>
            <a:endParaRPr lang="ru-RU" dirty="0"/>
          </a:p>
          <a:p>
            <a:endParaRPr lang="ru-RU" dirty="0"/>
          </a:p>
        </p:txBody>
      </p:sp>
      <p:graphicFrame>
        <p:nvGraphicFramePr>
          <p:cNvPr id="13" name="Диаграмма 12"/>
          <p:cNvGraphicFramePr/>
          <p:nvPr>
            <p:extLst>
              <p:ext uri="{D42A27DB-BD31-4B8C-83A1-F6EECF244321}">
                <p14:modId xmlns:p14="http://schemas.microsoft.com/office/powerpoint/2010/main" val="779942792"/>
              </p:ext>
            </p:extLst>
          </p:nvPr>
        </p:nvGraphicFramePr>
        <p:xfrm>
          <a:off x="-1624" y="1333941"/>
          <a:ext cx="8352928" cy="533744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323528" y="274638"/>
            <a:ext cx="8363272" cy="1143000"/>
          </a:xfrm>
        </p:spPr>
        <p:txBody>
          <a:bodyPr/>
          <a:lstStyle/>
          <a:p>
            <a:r>
              <a:rPr lang="ru-RU" sz="1800" dirty="0">
                <a:latin typeface="Arial" charset="0"/>
              </a:rPr>
              <a:t>Количество обращений поступивших </a:t>
            </a:r>
            <a:br>
              <a:rPr lang="ru-RU" sz="1800" dirty="0">
                <a:latin typeface="Arial" charset="0"/>
              </a:rPr>
            </a:br>
            <a:r>
              <a:rPr lang="ru-RU" sz="1800" dirty="0">
                <a:latin typeface="Arial" charset="0"/>
              </a:rPr>
              <a:t>в Министерство природных ресурсов и  экологии </a:t>
            </a:r>
            <a:r>
              <a:rPr lang="ru-RU" sz="1800" dirty="0" smtClean="0">
                <a:latin typeface="Arial" charset="0"/>
              </a:rPr>
              <a:t>Камчатского края</a:t>
            </a:r>
            <a:br>
              <a:rPr lang="ru-RU" sz="1800" dirty="0" smtClean="0">
                <a:latin typeface="Arial" charset="0"/>
              </a:rPr>
            </a:br>
            <a:r>
              <a:rPr lang="ru-RU" sz="1800" dirty="0" smtClean="0">
                <a:latin typeface="Arial" charset="0"/>
              </a:rPr>
              <a:t>  в  1 полугодии 2022 года  и  в  1 полугодии  2021 года</a:t>
            </a:r>
            <a:endParaRPr lang="ru-RU" sz="1800" dirty="0">
              <a:latin typeface="Arial" charset="0"/>
            </a:endParaRPr>
          </a:p>
        </p:txBody>
      </p:sp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:p14="http://schemas.microsoft.com/office/powerpoint/2010/main" val="2004898415"/>
              </p:ext>
            </p:extLst>
          </p:nvPr>
        </p:nvGraphicFramePr>
        <p:xfrm>
          <a:off x="871346" y="1628800"/>
          <a:ext cx="7267636" cy="466511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32495" y="2434709"/>
            <a:ext cx="566977" cy="676715"/>
          </a:xfrm>
          <a:prstGeom prst="rect">
            <a:avLst/>
          </a:prstGeom>
        </p:spPr>
      </p:pic>
      <p:sp>
        <p:nvSpPr>
          <p:cNvPr id="11878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274638"/>
            <a:ext cx="8229600" cy="1354137"/>
          </a:xfrm>
        </p:spPr>
        <p:txBody>
          <a:bodyPr/>
          <a:lstStyle/>
          <a:p>
            <a:r>
              <a:rPr lang="ru-RU" sz="2000" dirty="0">
                <a:latin typeface="Arial" charset="0"/>
              </a:rPr>
              <a:t>Поступление, рассмотрение и направление по компетенции обращений  граждан  </a:t>
            </a:r>
            <a:r>
              <a:rPr lang="ru-RU" sz="2000" dirty="0" smtClean="0">
                <a:latin typeface="Arial" charset="0"/>
              </a:rPr>
              <a:t>за 1 полугодие </a:t>
            </a:r>
            <a:r>
              <a:rPr lang="ru-RU" sz="2000" dirty="0" smtClean="0">
                <a:latin typeface="Arial" charset="0"/>
              </a:rPr>
              <a:t>2022 </a:t>
            </a:r>
            <a:r>
              <a:rPr lang="ru-RU" sz="2000" dirty="0" smtClean="0">
                <a:latin typeface="Arial" charset="0"/>
              </a:rPr>
              <a:t>года</a:t>
            </a:r>
            <a:endParaRPr lang="ru-RU" sz="2000" dirty="0">
              <a:latin typeface="Arial" charset="0"/>
            </a:endParaRPr>
          </a:p>
        </p:txBody>
      </p:sp>
      <p:sp>
        <p:nvSpPr>
          <p:cNvPr id="11878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  <a:p>
            <a:endParaRPr lang="ru-RU" dirty="0"/>
          </a:p>
        </p:txBody>
      </p:sp>
      <p:grpSp>
        <p:nvGrpSpPr>
          <p:cNvPr id="118891" name="Group 107"/>
          <p:cNvGrpSpPr>
            <a:grpSpLocks noChangeAspect="1"/>
          </p:cNvGrpSpPr>
          <p:nvPr/>
        </p:nvGrpSpPr>
        <p:grpSpPr bwMode="auto">
          <a:xfrm>
            <a:off x="971600" y="1821478"/>
            <a:ext cx="6656570" cy="4457700"/>
            <a:chOff x="1276" y="805"/>
            <a:chExt cx="8222" cy="5434"/>
          </a:xfrm>
        </p:grpSpPr>
        <p:sp>
          <p:nvSpPr>
            <p:cNvPr id="118904" name="AutoShape 120"/>
            <p:cNvSpPr>
              <a:spLocks noChangeAspect="1" noChangeArrowheads="1" noTextEdit="1"/>
            </p:cNvSpPr>
            <p:nvPr/>
          </p:nvSpPr>
          <p:spPr bwMode="auto">
            <a:xfrm>
              <a:off x="2439" y="1641"/>
              <a:ext cx="7059" cy="4598"/>
            </a:xfrm>
            <a:prstGeom prst="rect">
              <a:avLst/>
            </a:prstGeom>
            <a:noFill/>
          </p:spPr>
          <p:txBody>
            <a:bodyPr/>
            <a:lstStyle/>
            <a:p>
              <a:endParaRPr lang="ru-RU"/>
            </a:p>
          </p:txBody>
        </p:sp>
        <p:sp>
          <p:nvSpPr>
            <p:cNvPr id="118903" name="Rectangle 119"/>
            <p:cNvSpPr>
              <a:spLocks noChangeArrowheads="1"/>
            </p:cNvSpPr>
            <p:nvPr/>
          </p:nvSpPr>
          <p:spPr bwMode="auto">
            <a:xfrm>
              <a:off x="1276" y="5200"/>
              <a:ext cx="3024" cy="725"/>
            </a:xfrm>
            <a:prstGeom prst="rect">
              <a:avLst/>
            </a:prstGeom>
            <a:solidFill>
              <a:srgbClr val="0000FF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dirty="0">
                  <a:latin typeface="Arial" charset="0"/>
                  <a:cs typeface="Times New Roman" pitchFamily="18" charset="0"/>
                </a:rPr>
                <a:t> </a:t>
              </a:r>
              <a:r>
                <a:rPr lang="ru-RU" b="1" dirty="0" smtClean="0">
                  <a:cs typeface="Times New Roman" pitchFamily="18" charset="0"/>
                </a:rPr>
                <a:t>На </a:t>
              </a:r>
              <a:r>
                <a:rPr lang="ru-RU" b="1" dirty="0">
                  <a:cs typeface="Times New Roman" pitchFamily="18" charset="0"/>
                </a:rPr>
                <a:t>личном приеме</a:t>
              </a:r>
              <a:endParaRPr lang="ru-RU" dirty="0"/>
            </a:p>
            <a:p>
              <a:pPr algn="ctr" eaLnBrk="0" hangingPunct="0"/>
              <a:r>
                <a:rPr lang="ru-RU" b="1" dirty="0">
                  <a:cs typeface="Times New Roman" pitchFamily="18" charset="0"/>
                </a:rPr>
                <a:t> </a:t>
              </a:r>
              <a:r>
                <a:rPr lang="ru-RU" b="1" dirty="0" smtClean="0">
                  <a:cs typeface="Times New Roman" pitchFamily="18" charset="0"/>
                </a:rPr>
                <a:t>37 </a:t>
              </a:r>
              <a:r>
                <a:rPr lang="ru-RU" b="1" dirty="0" smtClean="0">
                  <a:cs typeface="Times New Roman" pitchFamily="18" charset="0"/>
                </a:rPr>
                <a:t>обращений </a:t>
              </a:r>
              <a:r>
                <a:rPr lang="ru-RU" b="1" dirty="0" smtClean="0">
                  <a:cs typeface="Times New Roman" pitchFamily="18" charset="0"/>
                </a:rPr>
                <a:t>(24%)</a:t>
              </a:r>
              <a:endParaRPr lang="ru-RU" dirty="0"/>
            </a:p>
          </p:txBody>
        </p:sp>
        <p:sp>
          <p:nvSpPr>
            <p:cNvPr id="118900" name="Line 116"/>
            <p:cNvSpPr>
              <a:spLocks noChangeShapeType="1"/>
            </p:cNvSpPr>
            <p:nvPr/>
          </p:nvSpPr>
          <p:spPr bwMode="auto">
            <a:xfrm>
              <a:off x="4319" y="3680"/>
              <a:ext cx="581" cy="1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8899" name="Line 115"/>
            <p:cNvSpPr>
              <a:spLocks noChangeShapeType="1"/>
            </p:cNvSpPr>
            <p:nvPr/>
          </p:nvSpPr>
          <p:spPr bwMode="auto">
            <a:xfrm>
              <a:off x="4335" y="4657"/>
              <a:ext cx="565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8898" name="Line 114"/>
            <p:cNvSpPr>
              <a:spLocks noChangeShapeType="1"/>
            </p:cNvSpPr>
            <p:nvPr/>
          </p:nvSpPr>
          <p:spPr bwMode="auto">
            <a:xfrm>
              <a:off x="4298" y="5618"/>
              <a:ext cx="565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8897" name="Rectangle 113"/>
            <p:cNvSpPr>
              <a:spLocks noChangeArrowheads="1"/>
            </p:cNvSpPr>
            <p:nvPr/>
          </p:nvSpPr>
          <p:spPr bwMode="auto">
            <a:xfrm>
              <a:off x="7626" y="2189"/>
              <a:ext cx="1694" cy="1257"/>
            </a:xfrm>
            <a:prstGeom prst="rect">
              <a:avLst/>
            </a:prstGeom>
            <a:solidFill>
              <a:srgbClr val="0000FF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sz="1100" b="1" dirty="0">
                  <a:cs typeface="Times New Roman" panose="02020603050405020304" pitchFamily="18" charset="0"/>
                </a:rPr>
                <a:t>Исполнительные органы государственной власти</a:t>
              </a:r>
              <a:endParaRPr lang="ru-RU" sz="1100" dirty="0">
                <a:cs typeface="Times New Roman" panose="02020603050405020304" pitchFamily="18" charset="0"/>
              </a:endParaRPr>
            </a:p>
            <a:p>
              <a:pPr algn="ctr" eaLnBrk="0" hangingPunct="0"/>
              <a:r>
                <a:rPr lang="ru-RU" sz="1100" b="1" dirty="0" smtClean="0">
                  <a:cs typeface="Times New Roman" panose="02020603050405020304" pitchFamily="18" charset="0"/>
                </a:rPr>
                <a:t>11 </a:t>
              </a:r>
              <a:r>
                <a:rPr lang="ru-RU" sz="1100" dirty="0" smtClean="0">
                  <a:cs typeface="Times New Roman" panose="02020603050405020304" pitchFamily="18" charset="0"/>
                </a:rPr>
                <a:t>обращений</a:t>
              </a:r>
              <a:endParaRPr lang="ru-RU" sz="1100" dirty="0">
                <a:cs typeface="Times New Roman" panose="02020603050405020304" pitchFamily="18" charset="0"/>
              </a:endParaRPr>
            </a:p>
          </p:txBody>
        </p:sp>
        <p:sp>
          <p:nvSpPr>
            <p:cNvPr id="118896" name="Rectangle 112"/>
            <p:cNvSpPr>
              <a:spLocks noChangeArrowheads="1"/>
            </p:cNvSpPr>
            <p:nvPr/>
          </p:nvSpPr>
          <p:spPr bwMode="auto">
            <a:xfrm>
              <a:off x="7626" y="3789"/>
              <a:ext cx="1694" cy="836"/>
            </a:xfrm>
            <a:prstGeom prst="rect">
              <a:avLst/>
            </a:prstGeom>
            <a:solidFill>
              <a:srgbClr val="0000FF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sz="1100" b="1" dirty="0">
                  <a:cs typeface="Times New Roman" panose="02020603050405020304" pitchFamily="18" charset="0"/>
                </a:rPr>
                <a:t>Органы местного самоуправления</a:t>
              </a:r>
              <a:endParaRPr lang="ru-RU" sz="1100" dirty="0">
                <a:cs typeface="Times New Roman" panose="02020603050405020304" pitchFamily="18" charset="0"/>
              </a:endParaRPr>
            </a:p>
            <a:p>
              <a:pPr algn="ctr" eaLnBrk="0" hangingPunct="0"/>
              <a:r>
                <a:rPr lang="ru-RU" sz="1100" b="1" dirty="0" smtClean="0">
                  <a:cs typeface="Times New Roman" panose="02020603050405020304" pitchFamily="18" charset="0"/>
                </a:rPr>
                <a:t>6 </a:t>
              </a:r>
              <a:r>
                <a:rPr lang="ru-RU" sz="1100" dirty="0" smtClean="0">
                  <a:cs typeface="Times New Roman" panose="02020603050405020304" pitchFamily="18" charset="0"/>
                </a:rPr>
                <a:t>обращений</a:t>
              </a:r>
              <a:endParaRPr lang="ru-RU" sz="1100" dirty="0">
                <a:cs typeface="Times New Roman" panose="02020603050405020304" pitchFamily="18" charset="0"/>
              </a:endParaRPr>
            </a:p>
          </p:txBody>
        </p:sp>
        <p:sp>
          <p:nvSpPr>
            <p:cNvPr id="118895" name="Rectangle 111"/>
            <p:cNvSpPr>
              <a:spLocks noChangeArrowheads="1"/>
            </p:cNvSpPr>
            <p:nvPr/>
          </p:nvSpPr>
          <p:spPr bwMode="auto">
            <a:xfrm>
              <a:off x="7626" y="805"/>
              <a:ext cx="1694" cy="1160"/>
            </a:xfrm>
            <a:prstGeom prst="rect">
              <a:avLst/>
            </a:prstGeom>
            <a:solidFill>
              <a:srgbClr val="0000FF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sz="1100" b="1" dirty="0">
                  <a:cs typeface="Times New Roman" panose="02020603050405020304" pitchFamily="18" charset="0"/>
                </a:rPr>
                <a:t>Федеральные органы государственной власти</a:t>
              </a:r>
              <a:endParaRPr lang="ru-RU" sz="1100" dirty="0">
                <a:cs typeface="Times New Roman" panose="02020603050405020304" pitchFamily="18" charset="0"/>
              </a:endParaRPr>
            </a:p>
            <a:p>
              <a:pPr algn="ctr" eaLnBrk="0" hangingPunct="0"/>
              <a:r>
                <a:rPr lang="ru-RU" sz="1100" b="1" dirty="0" smtClean="0">
                  <a:cs typeface="Times New Roman" panose="02020603050405020304" pitchFamily="18" charset="0"/>
                </a:rPr>
                <a:t>14 </a:t>
              </a:r>
              <a:r>
                <a:rPr lang="ru-RU" sz="1100" dirty="0" smtClean="0">
                  <a:cs typeface="Times New Roman" panose="02020603050405020304" pitchFamily="18" charset="0"/>
                </a:rPr>
                <a:t>обращений</a:t>
              </a:r>
              <a:endParaRPr lang="ru-RU" sz="1100" dirty="0">
                <a:cs typeface="Times New Roman" panose="02020603050405020304" pitchFamily="18" charset="0"/>
              </a:endParaRPr>
            </a:p>
          </p:txBody>
        </p:sp>
        <p:sp>
          <p:nvSpPr>
            <p:cNvPr id="118894" name="Line 110"/>
            <p:cNvSpPr>
              <a:spLocks noChangeShapeType="1"/>
            </p:cNvSpPr>
            <p:nvPr/>
          </p:nvSpPr>
          <p:spPr bwMode="auto">
            <a:xfrm flipV="1">
              <a:off x="6997" y="2966"/>
              <a:ext cx="565" cy="696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8893" name="Line 109"/>
            <p:cNvSpPr>
              <a:spLocks noChangeShapeType="1"/>
            </p:cNvSpPr>
            <p:nvPr/>
          </p:nvSpPr>
          <p:spPr bwMode="auto">
            <a:xfrm>
              <a:off x="6997" y="4153"/>
              <a:ext cx="565" cy="1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8892" name="Line 108"/>
            <p:cNvSpPr>
              <a:spLocks noChangeShapeType="1"/>
            </p:cNvSpPr>
            <p:nvPr/>
          </p:nvSpPr>
          <p:spPr bwMode="auto">
            <a:xfrm>
              <a:off x="6980" y="4665"/>
              <a:ext cx="565" cy="1115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8902" name="Rectangle 118"/>
            <p:cNvSpPr>
              <a:spLocks noChangeArrowheads="1"/>
            </p:cNvSpPr>
            <p:nvPr/>
          </p:nvSpPr>
          <p:spPr bwMode="auto">
            <a:xfrm>
              <a:off x="4940" y="2027"/>
              <a:ext cx="2093" cy="4041"/>
            </a:xfrm>
            <a:prstGeom prst="rect">
              <a:avLst/>
            </a:prstGeom>
            <a:solidFill>
              <a:srgbClr val="00FFFF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b="1" dirty="0" smtClean="0">
                  <a:solidFill>
                    <a:schemeClr val="bg2"/>
                  </a:solidFill>
                  <a:cs typeface="Times New Roman" panose="02020603050405020304" pitchFamily="18" charset="0"/>
                </a:rPr>
                <a:t>Министерством </a:t>
              </a:r>
              <a:r>
                <a:rPr lang="ru-RU" b="1" dirty="0">
                  <a:solidFill>
                    <a:schemeClr val="bg2"/>
                  </a:solidFill>
                  <a:cs typeface="Times New Roman" panose="02020603050405020304" pitchFamily="18" charset="0"/>
                </a:rPr>
                <a:t>природных ресурсов и экологии Камчатского края </a:t>
              </a:r>
              <a:r>
                <a:rPr lang="ru-RU" dirty="0">
                  <a:solidFill>
                    <a:schemeClr val="bg2"/>
                  </a:solidFill>
                  <a:cs typeface="Times New Roman" panose="02020603050405020304" pitchFamily="18" charset="0"/>
                </a:rPr>
                <a:t>рассмотрены</a:t>
              </a:r>
            </a:p>
            <a:p>
              <a:pPr algn="ctr" eaLnBrk="0" hangingPunct="0"/>
              <a:r>
                <a:rPr lang="ru-RU" b="1" dirty="0" smtClean="0">
                  <a:solidFill>
                    <a:schemeClr val="bg2"/>
                  </a:solidFill>
                  <a:cs typeface="Times New Roman" panose="02020603050405020304" pitchFamily="18" charset="0"/>
                </a:rPr>
                <a:t>154 </a:t>
              </a:r>
              <a:r>
                <a:rPr lang="ru-RU" dirty="0" smtClean="0">
                  <a:solidFill>
                    <a:schemeClr val="bg2"/>
                  </a:solidFill>
                  <a:cs typeface="Times New Roman" panose="02020603050405020304" pitchFamily="18" charset="0"/>
                </a:rPr>
                <a:t>обращения</a:t>
              </a:r>
              <a:endParaRPr lang="ru-RU" dirty="0">
                <a:solidFill>
                  <a:schemeClr val="bg2"/>
                </a:solidFill>
                <a:cs typeface="Times New Roman" panose="02020603050405020304" pitchFamily="18" charset="0"/>
              </a:endParaRPr>
            </a:p>
            <a:p>
              <a:pPr algn="ctr" eaLnBrk="0" hangingPunct="0"/>
              <a:endParaRPr lang="ru-RU" dirty="0">
                <a:solidFill>
                  <a:schemeClr val="bg2"/>
                </a:solidFill>
                <a:cs typeface="Times New Roman" panose="02020603050405020304" pitchFamily="18" charset="0"/>
              </a:endParaRPr>
            </a:p>
            <a:p>
              <a:pPr algn="ctr" eaLnBrk="0" hangingPunct="0"/>
              <a:r>
                <a:rPr lang="ru-RU" b="1" dirty="0" smtClean="0">
                  <a:solidFill>
                    <a:schemeClr val="bg2"/>
                  </a:solidFill>
                  <a:cs typeface="Times New Roman" panose="02020603050405020304" pitchFamily="18" charset="0"/>
                </a:rPr>
                <a:t>34 (22 </a:t>
              </a:r>
              <a:r>
                <a:rPr lang="ru-RU" b="1" dirty="0" smtClean="0">
                  <a:solidFill>
                    <a:schemeClr val="bg2"/>
                  </a:solidFill>
                  <a:cs typeface="Times New Roman" panose="02020603050405020304" pitchFamily="18" charset="0"/>
                </a:rPr>
                <a:t>%) </a:t>
              </a:r>
              <a:endParaRPr lang="ru-RU" dirty="0">
                <a:solidFill>
                  <a:schemeClr val="bg2"/>
                </a:solidFill>
                <a:cs typeface="Times New Roman" panose="02020603050405020304" pitchFamily="18" charset="0"/>
              </a:endParaRPr>
            </a:p>
            <a:p>
              <a:pPr algn="ctr" eaLnBrk="0" hangingPunct="0"/>
              <a:r>
                <a:rPr lang="ru-RU" dirty="0" smtClean="0">
                  <a:solidFill>
                    <a:schemeClr val="bg2"/>
                  </a:solidFill>
                  <a:cs typeface="Times New Roman" panose="02020603050405020304" pitchFamily="18" charset="0"/>
                </a:rPr>
                <a:t>обращения направлены </a:t>
              </a:r>
              <a:r>
                <a:rPr lang="ru-RU" dirty="0">
                  <a:solidFill>
                    <a:schemeClr val="bg2"/>
                  </a:solidFill>
                  <a:cs typeface="Times New Roman" panose="02020603050405020304" pitchFamily="18" charset="0"/>
                </a:rPr>
                <a:t>для рассмотрения по </a:t>
              </a:r>
              <a:r>
                <a:rPr lang="ru-RU" dirty="0" smtClean="0">
                  <a:solidFill>
                    <a:schemeClr val="bg2"/>
                  </a:solidFill>
                  <a:cs typeface="Times New Roman" panose="02020603050405020304" pitchFamily="18" charset="0"/>
                </a:rPr>
                <a:t>подведомственности</a:t>
              </a:r>
            </a:p>
            <a:p>
              <a:pPr algn="ctr" eaLnBrk="0" hangingPunct="0"/>
              <a:endParaRPr lang="ru-RU" dirty="0">
                <a:solidFill>
                  <a:schemeClr val="bg2"/>
                </a:solidFill>
                <a:latin typeface="Arial" charset="0"/>
              </a:endParaRPr>
            </a:p>
          </p:txBody>
        </p:sp>
      </p:grpSp>
      <p:sp>
        <p:nvSpPr>
          <p:cNvPr id="118906" name="Rectangle 122"/>
          <p:cNvSpPr>
            <a:spLocks noChangeArrowheads="1"/>
          </p:cNvSpPr>
          <p:nvPr/>
        </p:nvSpPr>
        <p:spPr bwMode="auto">
          <a:xfrm>
            <a:off x="885277" y="3645083"/>
            <a:ext cx="2489200" cy="685800"/>
          </a:xfrm>
          <a:prstGeom prst="rect">
            <a:avLst/>
          </a:prstGeom>
          <a:solidFill>
            <a:srgbClr val="0000FF"/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ru-RU" b="1" dirty="0">
                <a:cs typeface="Times New Roman" pitchFamily="18" charset="0"/>
              </a:rPr>
              <a:t>Интернет, </a:t>
            </a:r>
            <a:r>
              <a:rPr lang="ru-RU" b="1" dirty="0" smtClean="0">
                <a:cs typeface="Times New Roman" pitchFamily="18" charset="0"/>
              </a:rPr>
              <a:t>факс, телефон</a:t>
            </a:r>
            <a:endParaRPr lang="ru-RU" dirty="0"/>
          </a:p>
          <a:p>
            <a:pPr algn="ctr" eaLnBrk="0" hangingPunct="0"/>
            <a:r>
              <a:rPr lang="ru-RU" b="1" dirty="0" smtClean="0">
                <a:cs typeface="Times New Roman" pitchFamily="18" charset="0"/>
              </a:rPr>
              <a:t>89 </a:t>
            </a:r>
            <a:r>
              <a:rPr lang="ru-RU" b="1" dirty="0" smtClean="0">
                <a:cs typeface="Times New Roman" pitchFamily="18" charset="0"/>
              </a:rPr>
              <a:t>обращений  </a:t>
            </a:r>
            <a:r>
              <a:rPr lang="ru-RU" b="1" dirty="0" smtClean="0">
                <a:cs typeface="Times New Roman" pitchFamily="18" charset="0"/>
              </a:rPr>
              <a:t>(57,8 </a:t>
            </a:r>
            <a:r>
              <a:rPr lang="ru-RU" b="1" dirty="0" smtClean="0">
                <a:cs typeface="Times New Roman" pitchFamily="18" charset="0"/>
              </a:rPr>
              <a:t>%)</a:t>
            </a:r>
            <a:endParaRPr lang="ru-RU" dirty="0"/>
          </a:p>
          <a:p>
            <a:pPr eaLnBrk="0" hangingPunct="0"/>
            <a:endParaRPr lang="ru-RU" dirty="0"/>
          </a:p>
        </p:txBody>
      </p:sp>
      <p:sp>
        <p:nvSpPr>
          <p:cNvPr id="118907" name="Rectangle 123"/>
          <p:cNvSpPr>
            <a:spLocks noChangeArrowheads="1"/>
          </p:cNvSpPr>
          <p:nvPr/>
        </p:nvSpPr>
        <p:spPr bwMode="auto">
          <a:xfrm>
            <a:off x="942789" y="4631490"/>
            <a:ext cx="2489200" cy="571500"/>
          </a:xfrm>
          <a:prstGeom prst="rect">
            <a:avLst/>
          </a:prstGeom>
          <a:solidFill>
            <a:srgbClr val="0000FF"/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ru-RU" b="1" dirty="0">
                <a:cs typeface="Times New Roman" pitchFamily="18" charset="0"/>
              </a:rPr>
              <a:t>Почта</a:t>
            </a:r>
            <a:endParaRPr lang="ru-RU" dirty="0"/>
          </a:p>
          <a:p>
            <a:pPr algn="ctr" eaLnBrk="0" hangingPunct="0"/>
            <a:r>
              <a:rPr lang="ru-RU" b="1" dirty="0" smtClean="0">
                <a:cs typeface="Times New Roman" pitchFamily="18" charset="0"/>
              </a:rPr>
              <a:t>28 </a:t>
            </a:r>
            <a:r>
              <a:rPr lang="ru-RU" b="1" dirty="0" smtClean="0">
                <a:cs typeface="Times New Roman" pitchFamily="18" charset="0"/>
              </a:rPr>
              <a:t>обращений  </a:t>
            </a:r>
            <a:r>
              <a:rPr lang="ru-RU" b="1" dirty="0" smtClean="0">
                <a:cs typeface="Times New Roman" pitchFamily="18" charset="0"/>
              </a:rPr>
              <a:t>(18 </a:t>
            </a:r>
            <a:r>
              <a:rPr lang="ru-RU" b="1" dirty="0" smtClean="0">
                <a:cs typeface="Times New Roman" pitchFamily="18" charset="0"/>
              </a:rPr>
              <a:t>%)</a:t>
            </a:r>
            <a:endParaRPr lang="ru-RU" dirty="0"/>
          </a:p>
        </p:txBody>
      </p:sp>
      <p:sp>
        <p:nvSpPr>
          <p:cNvPr id="118908" name="Rectangle 124"/>
          <p:cNvSpPr>
            <a:spLocks noChangeArrowheads="1"/>
          </p:cNvSpPr>
          <p:nvPr/>
        </p:nvSpPr>
        <p:spPr bwMode="auto">
          <a:xfrm>
            <a:off x="0" y="15430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" name="Блок-схема: процесс 1"/>
          <p:cNvSpPr/>
          <p:nvPr/>
        </p:nvSpPr>
        <p:spPr>
          <a:xfrm>
            <a:off x="6111148" y="5176626"/>
            <a:ext cx="1800200" cy="1230911"/>
          </a:xfrm>
          <a:prstGeom prst="flowChartProcess">
            <a:avLst/>
          </a:prstGeom>
          <a:solidFill>
            <a:schemeClr val="tx2">
              <a:lumMod val="50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1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Подведомственные Министерству природных ресурсов и экологии Камчатского края учреждения </a:t>
            </a:r>
          </a:p>
          <a:p>
            <a:pPr algn="ctr"/>
            <a:r>
              <a:rPr lang="ru-RU" sz="1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 </a:t>
            </a:r>
            <a:r>
              <a:rPr lang="ru-RU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обращения</a:t>
            </a:r>
          </a:p>
          <a:p>
            <a:pPr algn="ctr"/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ru-RU" sz="2000" dirty="0">
                <a:latin typeface="Times New Roman" pitchFamily="18" charset="0"/>
              </a:rPr>
              <a:t>Доля </a:t>
            </a:r>
            <a:r>
              <a:rPr lang="ru-RU" sz="2000" dirty="0" smtClean="0">
                <a:latin typeface="Times New Roman" pitchFamily="18" charset="0"/>
              </a:rPr>
              <a:t> тем  в  общем  </a:t>
            </a:r>
            <a:r>
              <a:rPr lang="ru-RU" sz="2000" dirty="0">
                <a:latin typeface="Times New Roman" pitchFamily="18" charset="0"/>
              </a:rPr>
              <a:t>количестве </a:t>
            </a:r>
            <a:r>
              <a:rPr lang="ru-RU" sz="2000" dirty="0" smtClean="0">
                <a:latin typeface="Times New Roman" pitchFamily="18" charset="0"/>
              </a:rPr>
              <a:t> вопросов</a:t>
            </a:r>
            <a:r>
              <a:rPr lang="ru-RU" sz="2000" dirty="0">
                <a:latin typeface="Times New Roman" pitchFamily="18" charset="0"/>
              </a:rPr>
              <a:t>, </a:t>
            </a:r>
            <a:r>
              <a:rPr lang="ru-RU" sz="2000" dirty="0" smtClean="0">
                <a:latin typeface="Times New Roman" pitchFamily="18" charset="0"/>
              </a:rPr>
              <a:t> содержащихся </a:t>
            </a:r>
            <a:br>
              <a:rPr lang="ru-RU" sz="2000" dirty="0" smtClean="0">
                <a:latin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</a:rPr>
              <a:t>в </a:t>
            </a:r>
            <a:r>
              <a:rPr lang="ru-RU" sz="2000" dirty="0">
                <a:latin typeface="Times New Roman" pitchFamily="18" charset="0"/>
              </a:rPr>
              <a:t>обращениях, </a:t>
            </a:r>
            <a:r>
              <a:rPr lang="ru-RU" sz="2000" dirty="0" smtClean="0">
                <a:latin typeface="Times New Roman" pitchFamily="18" charset="0"/>
              </a:rPr>
              <a:t> рассмотренных  в  1 полугодии  </a:t>
            </a:r>
            <a:r>
              <a:rPr lang="ru-RU" sz="2000" dirty="0" smtClean="0">
                <a:latin typeface="Times New Roman" pitchFamily="18" charset="0"/>
              </a:rPr>
              <a:t>2022 </a:t>
            </a:r>
            <a:r>
              <a:rPr lang="ru-RU" sz="2000" dirty="0" smtClean="0">
                <a:latin typeface="Times New Roman" pitchFamily="18" charset="0"/>
              </a:rPr>
              <a:t>года</a:t>
            </a:r>
            <a:endParaRPr lang="ru-RU" sz="2000" dirty="0">
              <a:latin typeface="Times New Roman" pitchFamily="18" charset="0"/>
            </a:endParaRPr>
          </a:p>
        </p:txBody>
      </p:sp>
      <p:graphicFrame>
        <p:nvGraphicFramePr>
          <p:cNvPr id="7" name="Диаграмма 6"/>
          <p:cNvGraphicFramePr/>
          <p:nvPr>
            <p:extLst>
              <p:ext uri="{D42A27DB-BD31-4B8C-83A1-F6EECF244321}">
                <p14:modId xmlns:p14="http://schemas.microsoft.com/office/powerpoint/2010/main" val="580409624"/>
              </p:ext>
            </p:extLst>
          </p:nvPr>
        </p:nvGraphicFramePr>
        <p:xfrm>
          <a:off x="323528" y="1397000"/>
          <a:ext cx="8363272" cy="52723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274638"/>
            <a:ext cx="8229600" cy="1425575"/>
          </a:xfrm>
        </p:spPr>
        <p:txBody>
          <a:bodyPr/>
          <a:lstStyle/>
          <a:p>
            <a:r>
              <a:rPr lang="ru-RU" sz="2000" dirty="0">
                <a:latin typeface="Arial" charset="0"/>
              </a:rPr>
              <a:t>Результаты  рассмотрения  обращений граждан,</a:t>
            </a:r>
            <a:br>
              <a:rPr lang="ru-RU" sz="2000" dirty="0">
                <a:latin typeface="Arial" charset="0"/>
              </a:rPr>
            </a:br>
            <a:r>
              <a:rPr lang="ru-RU" sz="2000" dirty="0">
                <a:latin typeface="Arial" charset="0"/>
              </a:rPr>
              <a:t> поступивших  в  Министерство  природных ресурсов  и экологии  Камчатского  края  </a:t>
            </a:r>
            <a:r>
              <a:rPr lang="ru-RU" sz="2000" dirty="0" smtClean="0">
                <a:latin typeface="Arial" charset="0"/>
              </a:rPr>
              <a:t>за  1 полугодии </a:t>
            </a:r>
            <a:r>
              <a:rPr lang="ru-RU" sz="2000" dirty="0" smtClean="0">
                <a:latin typeface="Arial" charset="0"/>
              </a:rPr>
              <a:t>2022 года</a:t>
            </a:r>
            <a:endParaRPr lang="ru-RU" sz="2000" dirty="0">
              <a:latin typeface="Arial" charset="0"/>
            </a:endParaRPr>
          </a:p>
        </p:txBody>
      </p:sp>
      <p:graphicFrame>
        <p:nvGraphicFramePr>
          <p:cNvPr id="7" name="Диаграмма 6"/>
          <p:cNvGraphicFramePr/>
          <p:nvPr>
            <p:extLst>
              <p:ext uri="{D42A27DB-BD31-4B8C-83A1-F6EECF244321}">
                <p14:modId xmlns:p14="http://schemas.microsoft.com/office/powerpoint/2010/main" val="2788543869"/>
              </p:ext>
            </p:extLst>
          </p:nvPr>
        </p:nvGraphicFramePr>
        <p:xfrm>
          <a:off x="971600" y="1844824"/>
          <a:ext cx="7056784" cy="46400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чение">
  <a:themeElements>
    <a:clrScheme name="Течение 1">
      <a:dk1>
        <a:srgbClr val="000514"/>
      </a:dk1>
      <a:lt1>
        <a:srgbClr val="FFFFFF"/>
      </a:lt1>
      <a:dk2>
        <a:srgbClr val="003399"/>
      </a:dk2>
      <a:lt2>
        <a:srgbClr val="E5E5FF"/>
      </a:lt2>
      <a:accent1>
        <a:srgbClr val="0099CC"/>
      </a:accent1>
      <a:accent2>
        <a:srgbClr val="A886E0"/>
      </a:accent2>
      <a:accent3>
        <a:srgbClr val="AAADCA"/>
      </a:accent3>
      <a:accent4>
        <a:srgbClr val="DADADA"/>
      </a:accent4>
      <a:accent5>
        <a:srgbClr val="AACAE2"/>
      </a:accent5>
      <a:accent6>
        <a:srgbClr val="9879CB"/>
      </a:accent6>
      <a:hlink>
        <a:srgbClr val="FFCC00"/>
      </a:hlink>
      <a:folHlink>
        <a:srgbClr val="FFFFCC"/>
      </a:folHlink>
    </a:clrScheme>
    <a:fontScheme name="Течение">
      <a:majorFont>
        <a:latin typeface="Garamond"/>
        <a:ea typeface=""/>
        <a:cs typeface="Arial"/>
      </a:majorFont>
      <a:minorFont>
        <a:latin typeface="Garamond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Течение 1">
        <a:dk1>
          <a:srgbClr val="000514"/>
        </a:dk1>
        <a:lt1>
          <a:srgbClr val="FFFFFF"/>
        </a:lt1>
        <a:dk2>
          <a:srgbClr val="003399"/>
        </a:dk2>
        <a:lt2>
          <a:srgbClr val="E5E5FF"/>
        </a:lt2>
        <a:accent1>
          <a:srgbClr val="0099CC"/>
        </a:accent1>
        <a:accent2>
          <a:srgbClr val="A886E0"/>
        </a:accent2>
        <a:accent3>
          <a:srgbClr val="AAADCA"/>
        </a:accent3>
        <a:accent4>
          <a:srgbClr val="DADADA"/>
        </a:accent4>
        <a:accent5>
          <a:srgbClr val="AACAE2"/>
        </a:accent5>
        <a:accent6>
          <a:srgbClr val="9879CB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чение 2">
        <a:dk1>
          <a:srgbClr val="3E3E5C"/>
        </a:dk1>
        <a:lt1>
          <a:srgbClr val="FFFFFF"/>
        </a:lt1>
        <a:dk2>
          <a:srgbClr val="666699"/>
        </a:dk2>
        <a:lt2>
          <a:srgbClr val="DFDFE9"/>
        </a:lt2>
        <a:accent1>
          <a:srgbClr val="CC66FF"/>
        </a:accent1>
        <a:accent2>
          <a:srgbClr val="679ACD"/>
        </a:accent2>
        <a:accent3>
          <a:srgbClr val="B8B8CA"/>
        </a:accent3>
        <a:accent4>
          <a:srgbClr val="DADADA"/>
        </a:accent4>
        <a:accent5>
          <a:srgbClr val="E2B8FF"/>
        </a:accent5>
        <a:accent6>
          <a:srgbClr val="5D8BBA"/>
        </a:accent6>
        <a:hlink>
          <a:srgbClr val="CCE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чение 3">
        <a:dk1>
          <a:srgbClr val="2A5400"/>
        </a:dk1>
        <a:lt1>
          <a:srgbClr val="FFFFFF"/>
        </a:lt1>
        <a:dk2>
          <a:srgbClr val="4A9400"/>
        </a:dk2>
        <a:lt2>
          <a:srgbClr val="BAE8BA"/>
        </a:lt2>
        <a:accent1>
          <a:srgbClr val="33CC33"/>
        </a:accent1>
        <a:accent2>
          <a:srgbClr val="99CC00"/>
        </a:accent2>
        <a:accent3>
          <a:srgbClr val="B1C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99FF33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чение 4">
        <a:dk1>
          <a:srgbClr val="000000"/>
        </a:dk1>
        <a:lt1>
          <a:srgbClr val="FFFFFF"/>
        </a:lt1>
        <a:dk2>
          <a:srgbClr val="51596D"/>
        </a:dk2>
        <a:lt2>
          <a:srgbClr val="DDDDDD"/>
        </a:lt2>
        <a:accent1>
          <a:srgbClr val="787E8A"/>
        </a:accent1>
        <a:accent2>
          <a:srgbClr val="339966"/>
        </a:accent2>
        <a:accent3>
          <a:srgbClr val="B3B5BA"/>
        </a:accent3>
        <a:accent4>
          <a:srgbClr val="DADADA"/>
        </a:accent4>
        <a:accent5>
          <a:srgbClr val="BEC0C4"/>
        </a:accent5>
        <a:accent6>
          <a:srgbClr val="2D8A5C"/>
        </a:accent6>
        <a:hlink>
          <a:srgbClr val="00FFFF"/>
        </a:hlink>
        <a:folHlink>
          <a:srgbClr val="74B6D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чение 5">
        <a:dk1>
          <a:srgbClr val="5C1F00"/>
        </a:dk1>
        <a:lt1>
          <a:srgbClr val="FFFFFF"/>
        </a:lt1>
        <a:dk2>
          <a:srgbClr val="8C0000"/>
        </a:dk2>
        <a:lt2>
          <a:srgbClr val="DFD293"/>
        </a:lt2>
        <a:accent1>
          <a:srgbClr val="FF6845"/>
        </a:accent1>
        <a:accent2>
          <a:srgbClr val="BE7960"/>
        </a:accent2>
        <a:accent3>
          <a:srgbClr val="C5AAAA"/>
        </a:accent3>
        <a:accent4>
          <a:srgbClr val="DADADA"/>
        </a:accent4>
        <a:accent5>
          <a:srgbClr val="FFB9B0"/>
        </a:accent5>
        <a:accent6>
          <a:srgbClr val="AC6D56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чение 6">
        <a:dk1>
          <a:srgbClr val="5E4444"/>
        </a:dk1>
        <a:lt1>
          <a:srgbClr val="F7F3F3"/>
        </a:lt1>
        <a:dk2>
          <a:srgbClr val="8A6362"/>
        </a:dk2>
        <a:lt2>
          <a:srgbClr val="D8C1BA"/>
        </a:lt2>
        <a:accent1>
          <a:srgbClr val="CC6600"/>
        </a:accent1>
        <a:accent2>
          <a:srgbClr val="C16059"/>
        </a:accent2>
        <a:accent3>
          <a:srgbClr val="C4B7B7"/>
        </a:accent3>
        <a:accent4>
          <a:srgbClr val="D3D0D0"/>
        </a:accent4>
        <a:accent5>
          <a:srgbClr val="E2B8AA"/>
        </a:accent5>
        <a:accent6>
          <a:srgbClr val="AF5650"/>
        </a:accent6>
        <a:hlink>
          <a:srgbClr val="FFCC00"/>
        </a:hlink>
        <a:folHlink>
          <a:srgbClr val="CBB55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чение 7">
        <a:dk1>
          <a:srgbClr val="7F6737"/>
        </a:dk1>
        <a:lt1>
          <a:srgbClr val="FFFFFF"/>
        </a:lt1>
        <a:dk2>
          <a:srgbClr val="BFA673"/>
        </a:dk2>
        <a:lt2>
          <a:srgbClr val="E6E3AA"/>
        </a:lt2>
        <a:accent1>
          <a:srgbClr val="FFCC00"/>
        </a:accent1>
        <a:accent2>
          <a:srgbClr val="808000"/>
        </a:accent2>
        <a:accent3>
          <a:srgbClr val="DCD0BC"/>
        </a:accent3>
        <a:accent4>
          <a:srgbClr val="DADADA"/>
        </a:accent4>
        <a:accent5>
          <a:srgbClr val="FFE2AA"/>
        </a:accent5>
        <a:accent6>
          <a:srgbClr val="737300"/>
        </a:accent6>
        <a:hlink>
          <a:srgbClr val="784700"/>
        </a:hlink>
        <a:folHlink>
          <a:srgbClr val="9A7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чение 8">
        <a:dk1>
          <a:srgbClr val="4B2500"/>
        </a:dk1>
        <a:lt1>
          <a:srgbClr val="F9F0D3"/>
        </a:lt1>
        <a:dk2>
          <a:srgbClr val="A69564"/>
        </a:dk2>
        <a:lt2>
          <a:srgbClr val="EFDEAF"/>
        </a:lt2>
        <a:accent1>
          <a:srgbClr val="FFFFE3"/>
        </a:accent1>
        <a:accent2>
          <a:srgbClr val="BFBFA7"/>
        </a:accent2>
        <a:accent3>
          <a:srgbClr val="FBF6E6"/>
        </a:accent3>
        <a:accent4>
          <a:srgbClr val="3F1E00"/>
        </a:accent4>
        <a:accent5>
          <a:srgbClr val="FFFFEF"/>
        </a:accent5>
        <a:accent6>
          <a:srgbClr val="ADAD97"/>
        </a:accent6>
        <a:hlink>
          <a:srgbClr val="7B6D47"/>
        </a:hlink>
        <a:folHlink>
          <a:srgbClr val="A99D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чение 9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EC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2D2D8A"/>
        </a:accent6>
        <a:hlink>
          <a:srgbClr val="6600FF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Океан">
  <a:themeElements>
    <a:clrScheme name="Океан 1">
      <a:dk1>
        <a:srgbClr val="010199"/>
      </a:dk1>
      <a:lt1>
        <a:srgbClr val="FFFFFF"/>
      </a:lt1>
      <a:dk2>
        <a:srgbClr val="000099"/>
      </a:dk2>
      <a:lt2>
        <a:srgbClr val="FFFFFF"/>
      </a:lt2>
      <a:accent1>
        <a:srgbClr val="33CCCC"/>
      </a:accent1>
      <a:accent2>
        <a:srgbClr val="00C600"/>
      </a:accent2>
      <a:accent3>
        <a:srgbClr val="AAAACA"/>
      </a:accent3>
      <a:accent4>
        <a:srgbClr val="DADADA"/>
      </a:accent4>
      <a:accent5>
        <a:srgbClr val="ADE2E2"/>
      </a:accent5>
      <a:accent6>
        <a:srgbClr val="00B300"/>
      </a:accent6>
      <a:hlink>
        <a:srgbClr val="FFCC00"/>
      </a:hlink>
      <a:folHlink>
        <a:srgbClr val="6699FF"/>
      </a:folHlink>
    </a:clrScheme>
    <a:fontScheme name="Океан">
      <a:majorFont>
        <a:latin typeface="Tahoma"/>
        <a:ea typeface=""/>
        <a:cs typeface="Arial"/>
      </a:majorFont>
      <a:minorFont>
        <a:latin typeface="Tahoma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кеан 1">
        <a:dk1>
          <a:srgbClr val="010199"/>
        </a:dk1>
        <a:lt1>
          <a:srgbClr val="FFFFFF"/>
        </a:lt1>
        <a:dk2>
          <a:srgbClr val="000099"/>
        </a:dk2>
        <a:lt2>
          <a:srgbClr val="FFFFFF"/>
        </a:lt2>
        <a:accent1>
          <a:srgbClr val="33CCCC"/>
        </a:accent1>
        <a:accent2>
          <a:srgbClr val="00C600"/>
        </a:accent2>
        <a:accent3>
          <a:srgbClr val="AAAACA"/>
        </a:accent3>
        <a:accent4>
          <a:srgbClr val="DADADA"/>
        </a:accent4>
        <a:accent5>
          <a:srgbClr val="ADE2E2"/>
        </a:accent5>
        <a:accent6>
          <a:srgbClr val="00B300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кеан 2">
        <a:dk1>
          <a:srgbClr val="000066"/>
        </a:dk1>
        <a:lt1>
          <a:srgbClr val="FFFFFF"/>
        </a:lt1>
        <a:dk2>
          <a:srgbClr val="5D93FF"/>
        </a:dk2>
        <a:lt2>
          <a:srgbClr val="FFFFFF"/>
        </a:lt2>
        <a:accent1>
          <a:srgbClr val="6666FF"/>
        </a:accent1>
        <a:accent2>
          <a:srgbClr val="9999FF"/>
        </a:accent2>
        <a:accent3>
          <a:srgbClr val="B6C8FF"/>
        </a:accent3>
        <a:accent4>
          <a:srgbClr val="DADADA"/>
        </a:accent4>
        <a:accent5>
          <a:srgbClr val="B8B8FF"/>
        </a:accent5>
        <a:accent6>
          <a:srgbClr val="8A8AE7"/>
        </a:accent6>
        <a:hlink>
          <a:srgbClr val="FF33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кеан 3">
        <a:dk1>
          <a:srgbClr val="000000"/>
        </a:dk1>
        <a:lt1>
          <a:srgbClr val="FFFFFF"/>
        </a:lt1>
        <a:dk2>
          <a:srgbClr val="572E88"/>
        </a:dk2>
        <a:lt2>
          <a:srgbClr val="FFFFFF"/>
        </a:lt2>
        <a:accent1>
          <a:srgbClr val="FF6600"/>
        </a:accent1>
        <a:accent2>
          <a:srgbClr val="FFCC00"/>
        </a:accent2>
        <a:accent3>
          <a:srgbClr val="B4ADC3"/>
        </a:accent3>
        <a:accent4>
          <a:srgbClr val="DADADA"/>
        </a:accent4>
        <a:accent5>
          <a:srgbClr val="FFB8AA"/>
        </a:accent5>
        <a:accent6>
          <a:srgbClr val="E7B900"/>
        </a:accent6>
        <a:hlink>
          <a:srgbClr val="33CCCC"/>
        </a:hlink>
        <a:folHlink>
          <a:srgbClr val="36CC6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кеан 4">
        <a:dk1>
          <a:srgbClr val="003366"/>
        </a:dk1>
        <a:lt1>
          <a:srgbClr val="FFFFFF"/>
        </a:lt1>
        <a:dk2>
          <a:srgbClr val="666699"/>
        </a:dk2>
        <a:lt2>
          <a:srgbClr val="FFFFFF"/>
        </a:lt2>
        <a:accent1>
          <a:srgbClr val="9966FF"/>
        </a:accent1>
        <a:accent2>
          <a:srgbClr val="00CC66"/>
        </a:accent2>
        <a:accent3>
          <a:srgbClr val="B8B8CA"/>
        </a:accent3>
        <a:accent4>
          <a:srgbClr val="DADADA"/>
        </a:accent4>
        <a:accent5>
          <a:srgbClr val="CAB8FF"/>
        </a:accent5>
        <a:accent6>
          <a:srgbClr val="00B95C"/>
        </a:accent6>
        <a:hlink>
          <a:srgbClr val="65C8FF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кеан 5">
        <a:dk1>
          <a:srgbClr val="000000"/>
        </a:dk1>
        <a:lt1>
          <a:srgbClr val="FFFFFF"/>
        </a:lt1>
        <a:dk2>
          <a:srgbClr val="336600"/>
        </a:dk2>
        <a:lt2>
          <a:srgbClr val="FFFFFF"/>
        </a:lt2>
        <a:accent1>
          <a:srgbClr val="B7C533"/>
        </a:accent1>
        <a:accent2>
          <a:srgbClr val="CCCCFF"/>
        </a:accent2>
        <a:accent3>
          <a:srgbClr val="ADB8AA"/>
        </a:accent3>
        <a:accent4>
          <a:srgbClr val="DADADA"/>
        </a:accent4>
        <a:accent5>
          <a:srgbClr val="D8DFAD"/>
        </a:accent5>
        <a:accent6>
          <a:srgbClr val="B9B9E7"/>
        </a:accent6>
        <a:hlink>
          <a:srgbClr val="FFFFCC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кеан 6">
        <a:dk1>
          <a:srgbClr val="000000"/>
        </a:dk1>
        <a:lt1>
          <a:srgbClr val="FFFFFF"/>
        </a:lt1>
        <a:dk2>
          <a:srgbClr val="006B80"/>
        </a:dk2>
        <a:lt2>
          <a:srgbClr val="C1CB75"/>
        </a:lt2>
        <a:accent1>
          <a:srgbClr val="6F8406"/>
        </a:accent1>
        <a:accent2>
          <a:srgbClr val="D9E288"/>
        </a:accent2>
        <a:accent3>
          <a:srgbClr val="AABAC0"/>
        </a:accent3>
        <a:accent4>
          <a:srgbClr val="DADADA"/>
        </a:accent4>
        <a:accent5>
          <a:srgbClr val="BBC2AA"/>
        </a:accent5>
        <a:accent6>
          <a:srgbClr val="C4CD7B"/>
        </a:accent6>
        <a:hlink>
          <a:srgbClr val="00CC00"/>
        </a:hlink>
        <a:folHlink>
          <a:srgbClr val="C0FF7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кеан 7">
        <a:dk1>
          <a:srgbClr val="5F5F5F"/>
        </a:dk1>
        <a:lt1>
          <a:srgbClr val="FFFFFF"/>
        </a:lt1>
        <a:dk2>
          <a:srgbClr val="FF6600"/>
        </a:dk2>
        <a:lt2>
          <a:srgbClr val="FFFFFF"/>
        </a:lt2>
        <a:accent1>
          <a:srgbClr val="CC6600"/>
        </a:accent1>
        <a:accent2>
          <a:srgbClr val="FF6600"/>
        </a:accent2>
        <a:accent3>
          <a:srgbClr val="FFB8AA"/>
        </a:accent3>
        <a:accent4>
          <a:srgbClr val="DADADA"/>
        </a:accent4>
        <a:accent5>
          <a:srgbClr val="E2B8AA"/>
        </a:accent5>
        <a:accent6>
          <a:srgbClr val="E75C00"/>
        </a:accent6>
        <a:hlink>
          <a:srgbClr val="FFFF99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кеан 8">
        <a:dk1>
          <a:srgbClr val="000000"/>
        </a:dk1>
        <a:lt1>
          <a:srgbClr val="FFFFFF"/>
        </a:lt1>
        <a:dk2>
          <a:srgbClr val="FFBA2F"/>
        </a:dk2>
        <a:lt2>
          <a:srgbClr val="A50021"/>
        </a:lt2>
        <a:accent1>
          <a:srgbClr val="FF6600"/>
        </a:accent1>
        <a:accent2>
          <a:srgbClr val="CC6600"/>
        </a:accent2>
        <a:accent3>
          <a:srgbClr val="FFD9AD"/>
        </a:accent3>
        <a:accent4>
          <a:srgbClr val="DADADA"/>
        </a:accent4>
        <a:accent5>
          <a:srgbClr val="FFB8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Stream</Template>
  <TotalTime>5564</TotalTime>
  <Words>214</Words>
  <Application>Microsoft Office PowerPoint</Application>
  <PresentationFormat>Экран (4:3)</PresentationFormat>
  <Paragraphs>43</Paragraphs>
  <Slides>7</Slides>
  <Notes>7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7</vt:i4>
      </vt:variant>
    </vt:vector>
  </HeadingPairs>
  <TitlesOfParts>
    <vt:vector size="15" baseType="lpstr">
      <vt:lpstr>Arial Unicode MS</vt:lpstr>
      <vt:lpstr>Arial</vt:lpstr>
      <vt:lpstr>Garamond</vt:lpstr>
      <vt:lpstr>Tahoma</vt:lpstr>
      <vt:lpstr>Times New Roman</vt:lpstr>
      <vt:lpstr>Wingdings</vt:lpstr>
      <vt:lpstr>Течение</vt:lpstr>
      <vt:lpstr>Океан</vt:lpstr>
      <vt:lpstr>Информационно-статистический  обзор  коллективных  и индивидуальных  обращений  граждан  за 1 полугодие 2022 года</vt:lpstr>
      <vt:lpstr>И Н Ф О Р М А Ц И Я   о  работе  с  коллективными  и  индивидуальными обращениями  граждан, поступившими  в  адрес  Министерства  природных  ресурсов  и  экологии  Камчатского  края</vt:lpstr>
      <vt:lpstr>Количество  обращений  поступивших  в  1 полугодии  2022  года  в сравнении с обращениями, поступившими  в  1 полугодии 2021  года , с  распределением  по  районам  Камчатского  края</vt:lpstr>
      <vt:lpstr>Количество обращений поступивших  в Министерство природных ресурсов и  экологии Камчатского края   в  1 полугодии 2022 года  и  в  1 полугодии  2021 года</vt:lpstr>
      <vt:lpstr>Поступление, рассмотрение и направление по компетенции обращений  граждан  за 1 полугодие 2022 года</vt:lpstr>
      <vt:lpstr>Доля  тем  в  общем  количестве  вопросов,  содержащихся  в обращениях,  рассмотренных  в  1 полугодии  2022 года</vt:lpstr>
      <vt:lpstr>Результаты  рассмотрения  обращений граждан,  поступивших  в  Министерство  природных ресурсов  и экологии  Камчатского  края  за  1 полугодии 2022 года</vt:lpstr>
    </vt:vector>
  </TitlesOfParts>
  <Company>Home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Аналитический обзор обращений граждан</dc:title>
  <dc:creator>Светлана</dc:creator>
  <cp:lastModifiedBy>Усольцева Александра Анатольевна</cp:lastModifiedBy>
  <cp:revision>317</cp:revision>
  <dcterms:created xsi:type="dcterms:W3CDTF">2011-01-31T10:29:36Z</dcterms:created>
  <dcterms:modified xsi:type="dcterms:W3CDTF">2022-07-04T01:38:07Z</dcterms:modified>
</cp:coreProperties>
</file>