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Лист1!$F$4:$F$18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2.2000000000000002</c:v>
                </c:pt>
                <c:pt idx="3">
                  <c:v>10.9</c:v>
                </c:pt>
                <c:pt idx="4">
                  <c:v>2.2000000000000002</c:v>
                </c:pt>
                <c:pt idx="5">
                  <c:v>58.6</c:v>
                </c:pt>
                <c:pt idx="6">
                  <c:v>0</c:v>
                </c:pt>
                <c:pt idx="7">
                  <c:v>0</c:v>
                </c:pt>
                <c:pt idx="8">
                  <c:v>21.7</c:v>
                </c:pt>
                <c:pt idx="9">
                  <c:v>2.2000000000000002</c:v>
                </c:pt>
                <c:pt idx="10">
                  <c:v>0</c:v>
                </c:pt>
                <c:pt idx="11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Лист1!$E$4:$E$18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  <c:pt idx="11">
                  <c:v>Усть-Камчатский район</c:v>
                </c:pt>
              </c:strCache>
            </c:strRef>
          </c:cat>
          <c:val>
            <c:numRef>
              <c:f>Лист1!$G$4:$G$18</c:f>
              <c:numCache>
                <c:formatCode>General</c:formatCode>
                <c:ptCount val="12"/>
                <c:pt idx="0">
                  <c:v>6.3</c:v>
                </c:pt>
                <c:pt idx="1">
                  <c:v>0</c:v>
                </c:pt>
                <c:pt idx="2">
                  <c:v>0.9</c:v>
                </c:pt>
                <c:pt idx="3">
                  <c:v>3.6</c:v>
                </c:pt>
                <c:pt idx="4">
                  <c:v>0</c:v>
                </c:pt>
                <c:pt idx="5">
                  <c:v>43.3</c:v>
                </c:pt>
                <c:pt idx="6">
                  <c:v>0.9</c:v>
                </c:pt>
                <c:pt idx="7">
                  <c:v>0.9</c:v>
                </c:pt>
                <c:pt idx="8">
                  <c:v>39.6</c:v>
                </c:pt>
                <c:pt idx="9">
                  <c:v>0</c:v>
                </c:pt>
                <c:pt idx="10">
                  <c:v>0.9</c:v>
                </c:pt>
                <c:pt idx="11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457920"/>
        <c:axId val="59459456"/>
      </c:barChart>
      <c:catAx>
        <c:axId val="59457920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crossAx val="59459456"/>
        <c:crosses val="autoZero"/>
        <c:auto val="0"/>
        <c:lblAlgn val="ctr"/>
        <c:lblOffset val="100"/>
        <c:noMultiLvlLbl val="0"/>
      </c:catAx>
      <c:valAx>
        <c:axId val="59459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9457920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 sz="1200" b="1"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Лист1!$B$4:$B$15</c:f>
              <c:numCache>
                <c:formatCode>General</c:formatCode>
                <c:ptCount val="9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Лист1!$C$4:$C$15</c:f>
              <c:numCache>
                <c:formatCode>General</c:formatCode>
                <c:ptCount val="9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29</c:v>
                </c:pt>
                <c:pt idx="7">
                  <c:v>13</c:v>
                </c:pt>
                <c:pt idx="8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197888"/>
        <c:axId val="98199424"/>
      </c:barChart>
      <c:catAx>
        <c:axId val="9819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98199424"/>
        <c:crosses val="autoZero"/>
        <c:auto val="1"/>
        <c:lblAlgn val="ctr"/>
        <c:lblOffset val="100"/>
        <c:noMultiLvlLbl val="0"/>
      </c:catAx>
      <c:valAx>
        <c:axId val="9819942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98197888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Лист1!$M$3:$M$8</c:f>
              <c:numCache>
                <c:formatCode>General</c:formatCode>
                <c:ptCount val="6"/>
                <c:pt idx="0">
                  <c:v>30.6</c:v>
                </c:pt>
                <c:pt idx="1">
                  <c:v>4.5</c:v>
                </c:pt>
                <c:pt idx="2">
                  <c:v>0.9</c:v>
                </c:pt>
                <c:pt idx="3">
                  <c:v>42.4</c:v>
                </c:pt>
                <c:pt idx="4">
                  <c:v>9.9</c:v>
                </c:pt>
                <c:pt idx="5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52.3</c:v>
                </c:pt>
                <c:pt idx="1">
                  <c:v>14.4</c:v>
                </c:pt>
                <c:pt idx="2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9 месяцев </a:t>
            </a:r>
            <a:r>
              <a:rPr lang="ru-RU" sz="2800" b="1" dirty="0" smtClean="0">
                <a:solidFill>
                  <a:schemeClr val="bg2"/>
                </a:solidFill>
              </a:rPr>
              <a:t>2019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За 9 месяцев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2019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111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2018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141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2018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46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сентябре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2019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43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обращения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2018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4 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за  9 месяцев  2019  </a:t>
            </a:r>
            <a:r>
              <a:rPr lang="ru-RU" sz="2000" dirty="0" smtClean="0">
                <a:latin typeface="Arial Unicode MS" pitchFamily="34" charset="-128"/>
              </a:rPr>
              <a:t>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количеством обращений,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поступивших  за 9 месяцев  </a:t>
            </a:r>
            <a:r>
              <a:rPr lang="ru-RU" sz="2000" dirty="0" smtClean="0">
                <a:latin typeface="Arial Unicode MS" pitchFamily="34" charset="-128"/>
              </a:rPr>
              <a:t>2018  года ,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 с  </a:t>
            </a:r>
            <a:r>
              <a:rPr lang="ru-RU" sz="2000" dirty="0">
                <a:latin typeface="Arial Unicode MS" pitchFamily="34" charset="-128"/>
              </a:rPr>
              <a:t>распределением 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>
                <a:latin typeface="Arial Unicode MS" pitchFamily="34" charset="-128"/>
              </a:rPr>
              <a:t>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72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</a:t>
            </a:r>
            <a:r>
              <a:rPr lang="ru-RU" sz="1800" dirty="0" smtClean="0">
                <a:latin typeface="Arial" charset="0"/>
              </a:rPr>
              <a:t>экологии Камчатского края </a:t>
            </a:r>
            <a:r>
              <a:rPr lang="ru-RU" sz="1800" dirty="0">
                <a:latin typeface="Arial" charset="0"/>
              </a:rPr>
              <a:t/>
            </a:r>
            <a:br>
              <a:rPr lang="ru-RU" sz="1800" dirty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за  9 месяцев </a:t>
            </a:r>
            <a:r>
              <a:rPr lang="ru-RU" sz="1800" dirty="0" smtClean="0">
                <a:latin typeface="Arial" charset="0"/>
              </a:rPr>
              <a:t>2018 года  и  </a:t>
            </a:r>
            <a:r>
              <a:rPr lang="ru-RU" sz="1800" dirty="0" smtClean="0">
                <a:latin typeface="Arial" charset="0"/>
              </a:rPr>
              <a:t>за 9 месяцев </a:t>
            </a:r>
            <a:r>
              <a:rPr lang="ru-RU" sz="1800" dirty="0" smtClean="0">
                <a:latin typeface="Arial" charset="0"/>
              </a:rPr>
              <a:t>2019 года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</a:t>
            </a:r>
            <a:r>
              <a:rPr lang="ru-RU" sz="2000" dirty="0" smtClean="0">
                <a:latin typeface="Arial" charset="0"/>
              </a:rPr>
              <a:t>9 месяцев </a:t>
            </a:r>
            <a:r>
              <a:rPr lang="ru-RU" sz="2000" dirty="0" smtClean="0">
                <a:latin typeface="Arial" charset="0"/>
              </a:rPr>
              <a:t>2019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58 (52,3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16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(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14,4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16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9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57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(51.4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88 обращений  (79,2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14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(12,6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</a:t>
            </a:r>
            <a:r>
              <a:rPr lang="ru-RU" sz="2000" dirty="0" smtClean="0">
                <a:latin typeface="Times New Roman" pitchFamily="18" charset="0"/>
              </a:rPr>
              <a:t>за 9 месяцев  </a:t>
            </a:r>
            <a:r>
              <a:rPr lang="ru-RU" sz="2000" dirty="0" smtClean="0">
                <a:latin typeface="Times New Roman" pitchFamily="18" charset="0"/>
              </a:rPr>
              <a:t>2019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</a:t>
            </a:r>
            <a:r>
              <a:rPr lang="ru-RU" sz="2000" dirty="0" smtClean="0">
                <a:latin typeface="Arial" charset="0"/>
              </a:rPr>
              <a:t>9 месяцев  </a:t>
            </a:r>
            <a:r>
              <a:rPr lang="ru-RU" sz="2000" dirty="0" smtClean="0">
                <a:latin typeface="Arial" charset="0"/>
              </a:rPr>
              <a:t>2019 </a:t>
            </a:r>
            <a:r>
              <a:rPr lang="ru-RU" sz="2000" dirty="0" smtClean="0">
                <a:latin typeface="Arial" charset="0"/>
              </a:rPr>
              <a:t>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465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1427</TotalTime>
  <Words>214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9 месяцев 2019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за  9 месяцев  2019  года  в сравнении с количеством обращений,  поступивших  за 9 месяцев  2018  года , 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за  9 месяцев 2018 года  и  за 9 месяцев 2019 года</vt:lpstr>
      <vt:lpstr>Поступление, рассмотрение и направление по компетенции обращений  граждан  за 9 месяцев 2019 года</vt:lpstr>
      <vt:lpstr>Доля тем в общем количестве вопросов, содержащихся в обращениях, рассмотренных  за 9 месяцев  2019 года</vt:lpstr>
      <vt:lpstr>Результаты  рассмотрения  обращений граждан,  поступивших  в  Министерство  природных ресурсов  и экологии  Камчатского  края  за  9 месяцев  2019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309</cp:revision>
  <dcterms:created xsi:type="dcterms:W3CDTF">2011-01-31T10:29:36Z</dcterms:created>
  <dcterms:modified xsi:type="dcterms:W3CDTF">2019-10-03T00:33:47Z</dcterms:modified>
</cp:coreProperties>
</file>