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  <p:sldMasterId id="2147483721" r:id="rId2"/>
    <p:sldMasterId id="2147483723" r:id="rId3"/>
  </p:sldMasterIdLst>
  <p:notesMasterIdLst>
    <p:notesMasterId r:id="rId11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36" y="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F: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F: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F: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&#1056;&#1072;&#1073;&#1086;&#1095;&#1080;&#1081;%20&#1089;&#1090;&#1086;&#1083;\&#1054;&#1041;&#1056;&#1040;&#1065;&#1045;&#1053;&#1048;&#1071;%209%20&#1084;&#1077;&#1089;&#1103;&#1094;&#1077;&#1074;%202018%20&#1075;&#1086;&#1076;&#1072;\&#1076;&#1083;&#1103;%20&#1089;&#1072;&#1081;&#1090;&#1072;%201%20&#1087;&#1086;&#1083;&#1091;&#1075;&#1086;&#1076;&#1080;&#1077;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F: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Лист1!$F$3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Лист1!$E$4:$E$18</c:f>
              <c:strCache>
                <c:ptCount val="12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Олюторский район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Карагинский район</c:v>
                </c:pt>
                <c:pt idx="8">
                  <c:v>За пределами Камчатского края</c:v>
                </c:pt>
                <c:pt idx="9">
                  <c:v>Тигильский район</c:v>
                </c:pt>
                <c:pt idx="10">
                  <c:v>Соболевский район</c:v>
                </c:pt>
                <c:pt idx="11">
                  <c:v>Усть-Камчатский район</c:v>
                </c:pt>
              </c:strCache>
            </c:strRef>
          </c:cat>
          <c:val>
            <c:numRef>
              <c:f>Лист1!$F$4:$F$18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2.2000000000000002</c:v>
                </c:pt>
                <c:pt idx="3">
                  <c:v>10.9</c:v>
                </c:pt>
                <c:pt idx="4">
                  <c:v>2.2000000000000002</c:v>
                </c:pt>
                <c:pt idx="5">
                  <c:v>58.6</c:v>
                </c:pt>
                <c:pt idx="6">
                  <c:v>0</c:v>
                </c:pt>
                <c:pt idx="7">
                  <c:v>0</c:v>
                </c:pt>
                <c:pt idx="8">
                  <c:v>21.7</c:v>
                </c:pt>
                <c:pt idx="9">
                  <c:v>2.2000000000000002</c:v>
                </c:pt>
                <c:pt idx="10">
                  <c:v>0</c:v>
                </c:pt>
                <c:pt idx="11">
                  <c:v>2.2000000000000002</c:v>
                </c:pt>
              </c:numCache>
            </c:numRef>
          </c:val>
        </c:ser>
        <c:ser>
          <c:idx val="1"/>
          <c:order val="1"/>
          <c:tx>
            <c:strRef>
              <c:f>Лист1!$G$3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Лист1!$E$4:$E$18</c:f>
              <c:strCache>
                <c:ptCount val="12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Олюторский район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Карагинский район</c:v>
                </c:pt>
                <c:pt idx="8">
                  <c:v>За пределами Камчатского края</c:v>
                </c:pt>
                <c:pt idx="9">
                  <c:v>Тигильский район</c:v>
                </c:pt>
                <c:pt idx="10">
                  <c:v>Соболевский район</c:v>
                </c:pt>
                <c:pt idx="11">
                  <c:v>Усть-Камчатский район</c:v>
                </c:pt>
              </c:strCache>
            </c:strRef>
          </c:cat>
          <c:val>
            <c:numRef>
              <c:f>Лист1!$G$4:$G$18</c:f>
              <c:numCache>
                <c:formatCode>General</c:formatCode>
                <c:ptCount val="12"/>
                <c:pt idx="0">
                  <c:v>6.3</c:v>
                </c:pt>
                <c:pt idx="1">
                  <c:v>0</c:v>
                </c:pt>
                <c:pt idx="2">
                  <c:v>0.9</c:v>
                </c:pt>
                <c:pt idx="3">
                  <c:v>3.6</c:v>
                </c:pt>
                <c:pt idx="4">
                  <c:v>0</c:v>
                </c:pt>
                <c:pt idx="5">
                  <c:v>43.3</c:v>
                </c:pt>
                <c:pt idx="6">
                  <c:v>0.9</c:v>
                </c:pt>
                <c:pt idx="7">
                  <c:v>0.9</c:v>
                </c:pt>
                <c:pt idx="8">
                  <c:v>39.6</c:v>
                </c:pt>
                <c:pt idx="9">
                  <c:v>0</c:v>
                </c:pt>
                <c:pt idx="10">
                  <c:v>0.9</c:v>
                </c:pt>
                <c:pt idx="11">
                  <c:v>3.6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457920"/>
        <c:axId val="59459456"/>
      </c:barChart>
      <c:catAx>
        <c:axId val="59457920"/>
        <c:scaling>
          <c:orientation val="maxMin"/>
        </c:scaling>
        <c:delete val="0"/>
        <c:axPos val="l"/>
        <c:numFmt formatCode="#\ ?/?" sourceLinked="0"/>
        <c:majorTickMark val="out"/>
        <c:minorTickMark val="none"/>
        <c:tickLblPos val="nextTo"/>
        <c:crossAx val="59459456"/>
        <c:crosses val="autoZero"/>
        <c:auto val="0"/>
        <c:lblAlgn val="ctr"/>
        <c:lblOffset val="100"/>
        <c:noMultiLvlLbl val="0"/>
      </c:catAx>
      <c:valAx>
        <c:axId val="5945945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59457920"/>
        <c:crosses val="max"/>
        <c:crossBetween val="between"/>
      </c:valAx>
      <c:spPr>
        <a:solidFill>
          <a:srgbClr val="0000FF"/>
        </a:solidFill>
        <a:effectLst>
          <a:outerShdw dist="50800" sx="1000" sy="1000" algn="ctr" rotWithShape="0">
            <a:srgbClr val="000000"/>
          </a:outerShdw>
        </a:effectLst>
      </c:spPr>
    </c:plotArea>
    <c:legend>
      <c:legendPos val="r"/>
      <c:layout/>
      <c:overlay val="0"/>
    </c:legend>
    <c:plotVisOnly val="1"/>
    <c:dispBlanksAs val="gap"/>
    <c:showDLblsOverMax val="0"/>
  </c:chart>
  <c:spPr>
    <a:solidFill>
      <a:srgbClr val="000099"/>
    </a:solidFill>
  </c:spPr>
  <c:txPr>
    <a:bodyPr/>
    <a:lstStyle/>
    <a:p>
      <a:pPr>
        <a:defRPr sz="1200" b="1">
          <a:solidFill>
            <a:schemeClr val="bg1"/>
          </a:solidFill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Лист1!$A$4:$A$15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Лист1!$B$4:$B$15</c:f>
              <c:numCache>
                <c:formatCode>General</c:formatCode>
                <c:ptCount val="9"/>
                <c:pt idx="0">
                  <c:v>3</c:v>
                </c:pt>
                <c:pt idx="1">
                  <c:v>8</c:v>
                </c:pt>
                <c:pt idx="2">
                  <c:v>13</c:v>
                </c:pt>
                <c:pt idx="3">
                  <c:v>3</c:v>
                </c:pt>
                <c:pt idx="4">
                  <c:v>3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Лист1!$A$4:$A$15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Лист1!$C$4:$C$15</c:f>
              <c:numCache>
                <c:formatCode>General</c:formatCode>
                <c:ptCount val="9"/>
                <c:pt idx="0">
                  <c:v>4</c:v>
                </c:pt>
                <c:pt idx="1">
                  <c:v>6</c:v>
                </c:pt>
                <c:pt idx="2">
                  <c:v>6</c:v>
                </c:pt>
                <c:pt idx="3">
                  <c:v>5</c:v>
                </c:pt>
                <c:pt idx="4">
                  <c:v>1</c:v>
                </c:pt>
                <c:pt idx="5">
                  <c:v>4</c:v>
                </c:pt>
                <c:pt idx="6">
                  <c:v>29</c:v>
                </c:pt>
                <c:pt idx="7">
                  <c:v>13</c:v>
                </c:pt>
                <c:pt idx="8">
                  <c:v>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197888"/>
        <c:axId val="98199424"/>
      </c:barChart>
      <c:catAx>
        <c:axId val="981978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ru-RU"/>
          </a:p>
        </c:txPr>
        <c:crossAx val="98199424"/>
        <c:crosses val="autoZero"/>
        <c:auto val="1"/>
        <c:lblAlgn val="ctr"/>
        <c:lblOffset val="100"/>
        <c:noMultiLvlLbl val="0"/>
      </c:catAx>
      <c:valAx>
        <c:axId val="98199424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  <a:effectLst>
              <a:outerShdw dist="50800" sx="1000" sy="1000" algn="ctr" rotWithShape="0">
                <a:srgbClr val="000000">
                  <a:alpha val="0"/>
                </a:srgbClr>
              </a:outerShdw>
            </a:effectLst>
          </c:spPr>
        </c:majorGridlines>
        <c:numFmt formatCode="General" sourceLinked="1"/>
        <c:majorTickMark val="none"/>
        <c:minorTickMark val="none"/>
        <c:tickLblPos val="high"/>
        <c:txPr>
          <a:bodyPr rot="0" vert="horz"/>
          <a:lstStyle/>
          <a:p>
            <a:pPr>
              <a:defRPr sz="1200" b="1">
                <a:solidFill>
                  <a:schemeClr val="bg1"/>
                </a:solidFill>
              </a:defRPr>
            </a:pPr>
            <a:endParaRPr lang="ru-RU"/>
          </a:p>
        </c:txPr>
        <c:crossAx val="98197888"/>
        <c:crosses val="autoZero"/>
        <c:crossBetween val="between"/>
      </c:valAx>
      <c:spPr>
        <a:solidFill>
          <a:srgbClr val="0000FF"/>
        </a:solidFill>
      </c:spPr>
    </c:plotArea>
    <c:legend>
      <c:legendPos val="r"/>
      <c:layout/>
      <c:overlay val="0"/>
      <c:spPr>
        <a:solidFill>
          <a:srgbClr val="0000FF"/>
        </a:solidFill>
      </c:spPr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solidFill>
      <a:srgbClr val="000099"/>
    </a:solidFill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3.8095238095238099E-2"/>
          <c:w val="0.96376811594202894"/>
          <c:h val="0.51820645496236051"/>
        </c:manualLayout>
      </c:layout>
      <c:pie3DChart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explosion val="4"/>
          <c:dPt>
            <c:idx val="0"/>
            <c:bubble3D val="0"/>
            <c:explosion val="0"/>
            <c:spPr>
              <a:solidFill>
                <a:schemeClr val="accent6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explosion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bubble3D val="0"/>
            <c:explosion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3"/>
            <c:bubble3D val="0"/>
            <c:explosion val="0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bubble3D val="0"/>
            <c:explosion val="0"/>
            <c:spPr>
              <a:solidFill>
                <a:schemeClr val="tx2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5"/>
            <c:bubble3D val="0"/>
            <c:explosion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6"/>
            <c:bubble3D val="0"/>
            <c:explosion val="0"/>
            <c:spPr>
              <a:solidFill>
                <a:srgbClr val="00FFCC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7"/>
            <c:bubble3D val="0"/>
            <c:explosion val="0"/>
            <c:spPr>
              <a:solidFill>
                <a:schemeClr val="accent6">
                  <a:lumMod val="5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8"/>
            <c:bubble3D val="0"/>
            <c:explosion val="0"/>
            <c:spPr>
              <a:solidFill>
                <a:srgbClr val="9900FF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9"/>
            <c:bubble3D val="0"/>
            <c:explosion val="0"/>
            <c:spPr>
              <a:solidFill>
                <a:srgbClr val="FF3399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0"/>
            <c:bubble3D val="0"/>
            <c:explosion val="0"/>
            <c:spPr>
              <a:solidFill>
                <a:srgbClr val="00B05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1"/>
            <c:bubble3D val="0"/>
            <c:explosion val="0"/>
            <c:spPr>
              <a:solidFill>
                <a:srgbClr val="D12D8F"/>
              </a:solidFill>
              <a:ln>
                <a:solidFill>
                  <a:sysClr val="windowText" lastClr="000000"/>
                </a:solidFill>
              </a:ln>
            </c:spPr>
          </c:dPt>
          <c:cat>
            <c:strRef>
              <c:f>Лист1!$L$3:$L$8</c:f>
              <c:strCache>
                <c:ptCount val="6"/>
                <c:pt idx="0">
                  <c:v>Вопросы управления особо охраняемыми природными территориями регионального значения</c:v>
                </c:pt>
                <c:pt idx="1">
                  <c:v>Использование минерально-сырьевых ресурсов</c:v>
                </c:pt>
                <c:pt idx="2">
                  <c:v>Вопросы охраны окружающей среды</c:v>
                </c:pt>
                <c:pt idx="3">
                  <c:v>Вопросы экологии</c:v>
                </c:pt>
                <c:pt idx="4">
                  <c:v>Вопросы использования и охраны водных объектов</c:v>
                </c:pt>
                <c:pt idx="5">
                  <c:v>Другие вопросы</c:v>
                </c:pt>
              </c:strCache>
            </c:strRef>
          </c:cat>
          <c:val>
            <c:numRef>
              <c:f>Лист1!$M$3:$M$8</c:f>
              <c:numCache>
                <c:formatCode>General</c:formatCode>
                <c:ptCount val="6"/>
                <c:pt idx="0">
                  <c:v>30.6</c:v>
                </c:pt>
                <c:pt idx="1">
                  <c:v>4.5</c:v>
                </c:pt>
                <c:pt idx="2">
                  <c:v>0.9</c:v>
                </c:pt>
                <c:pt idx="3">
                  <c:v>42.4</c:v>
                </c:pt>
                <c:pt idx="4">
                  <c:v>9.9</c:v>
                </c:pt>
                <c:pt idx="5">
                  <c:v>11.7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egendEntry>
        <c:idx val="0"/>
        <c:txPr>
          <a:bodyPr/>
          <a:lstStyle/>
          <a:p>
            <a:pPr>
              <a:defRPr sz="900" b="1"/>
            </a:pPr>
            <a:endParaRPr lang="ru-RU"/>
          </a:p>
        </c:txPr>
      </c:legendEntry>
      <c:layout>
        <c:manualLayout>
          <c:xMode val="edge"/>
          <c:yMode val="edge"/>
          <c:x val="0.11284919548099966"/>
          <c:y val="0.61578832547521267"/>
          <c:w val="0.72176537715394273"/>
          <c:h val="0.3585191366597722"/>
        </c:manualLayout>
      </c:layout>
      <c:overlay val="0"/>
      <c:spPr>
        <a:solidFill>
          <a:schemeClr val="tx2">
            <a:lumMod val="60000"/>
            <a:lumOff val="40000"/>
          </a:schemeClr>
        </a:solidFill>
      </c:spPr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spPr>
    <a:solidFill>
      <a:srgbClr val="0000FF"/>
    </a:solidFill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838254593175852E-2"/>
          <c:y val="5.3240740740740741E-2"/>
          <c:w val="0.53055555555555567"/>
          <c:h val="0.8842592592592593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spPr>
        <a:solidFill>
          <a:schemeClr val="tx2">
            <a:lumMod val="40000"/>
            <a:lumOff val="60000"/>
          </a:schemeClr>
        </a:solidFill>
        <a:ln>
          <a:solidFill>
            <a:sysClr val="windowText" lastClr="000000"/>
          </a:solidFill>
        </a:ln>
      </c:spPr>
    </c:legend>
    <c:plotVisOnly val="1"/>
    <c:dispBlanksAs val="zero"/>
    <c:showDLblsOverMax val="0"/>
  </c:chart>
  <c:spPr>
    <a:solidFill>
      <a:srgbClr val="0000FF"/>
    </a:solidFill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838254593175852E-2"/>
          <c:y val="5.3240740740740741E-2"/>
          <c:w val="0.53055555555555556"/>
          <c:h val="0.8842592592592593"/>
        </c:manualLayout>
      </c:layout>
      <c:pieChart>
        <c:varyColors val="1"/>
        <c:ser>
          <c:idx val="0"/>
          <c:order val="0"/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dPt>
            <c:idx val="0"/>
            <c:bubble3D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Lbls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Лист1!$I$3:$I$5</c:f>
              <c:strCache>
                <c:ptCount val="3"/>
                <c:pt idx="0">
                  <c:v>Даны разъяснения</c:v>
                </c:pt>
                <c:pt idx="1">
                  <c:v>Направлено по подведомственности</c:v>
                </c:pt>
                <c:pt idx="2">
                  <c:v>Находятся на рассмотрении</c:v>
                </c:pt>
              </c:strCache>
            </c:strRef>
          </c:cat>
          <c:val>
            <c:numRef>
              <c:f>Лист1!$J$3:$J$5</c:f>
              <c:numCache>
                <c:formatCode>General</c:formatCode>
                <c:ptCount val="3"/>
                <c:pt idx="0">
                  <c:v>52.3</c:v>
                </c:pt>
                <c:pt idx="1">
                  <c:v>14.4</c:v>
                </c:pt>
                <c:pt idx="2">
                  <c:v>33.299999999999997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spPr>
        <a:solidFill>
          <a:schemeClr val="tx2">
            <a:lumMod val="40000"/>
            <a:lumOff val="60000"/>
          </a:schemeClr>
        </a:solidFill>
        <a:ln>
          <a:solidFill>
            <a:sysClr val="windowText" lastClr="000000"/>
          </a:solidFill>
        </a:ln>
      </c:spPr>
    </c:legend>
    <c:plotVisOnly val="1"/>
    <c:dispBlanksAs val="gap"/>
    <c:showDLblsOverMax val="0"/>
  </c:chart>
  <c:spPr>
    <a:solidFill>
      <a:srgbClr val="0000FF"/>
    </a:solidFill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85ECB50-E225-4855-BC87-A1E98CE8828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729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11C4B3-1B80-402D-ABA4-C5C8CA1B8374}" type="slidenum">
              <a:rPr lang="ru-RU"/>
              <a:pPr/>
              <a:t>1</a:t>
            </a:fld>
            <a:endParaRPr lang="ru-RU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D1590B-2D8C-4C33-BDE0-405EFE4DA817}" type="slidenum">
              <a:rPr lang="ru-RU"/>
              <a:pPr/>
              <a:t>2</a:t>
            </a:fld>
            <a:endParaRPr lang="ru-RU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8D1370-76D5-48BD-A640-E23F729A357F}" type="slidenum">
              <a:rPr lang="ru-RU"/>
              <a:pPr/>
              <a:t>3</a:t>
            </a:fld>
            <a:endParaRPr lang="ru-RU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A3382-A4EF-4BED-A298-BAEAE461A14C}" type="slidenum">
              <a:rPr lang="ru-RU"/>
              <a:pPr/>
              <a:t>4</a:t>
            </a:fld>
            <a:endParaRPr lang="ru-RU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628104-F2AC-43C5-AF28-B2390DA1C9C4}" type="slidenum">
              <a:rPr lang="ru-RU"/>
              <a:pPr/>
              <a:t>5</a:t>
            </a:fld>
            <a:endParaRPr lang="ru-RU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2BAAE-EB88-465A-A3F2-4F214CC55412}" type="slidenum">
              <a:rPr lang="ru-RU"/>
              <a:pPr/>
              <a:t>6</a:t>
            </a:fld>
            <a:endParaRPr lang="ru-RU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3CA508-EC74-42AF-93C1-175BB53DE11D}" type="slidenum">
              <a:rPr lang="ru-RU"/>
              <a:pPr/>
              <a:t>7</a:t>
            </a:fld>
            <a:endParaRPr lang="ru-RU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752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75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75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5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75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75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75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8A9CD3-5267-4D91-A41C-C6D87FA6BE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6AC95D-3779-411C-B008-E42E84E4BA8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5569B4-3F88-48F6-93AF-A65052BD7D3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4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264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64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264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65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65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265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77FA184-EC0A-4EE1-8250-B5CB6F9143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96A364-2ADD-4C12-97EF-53BA8A69871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C4FCE3-1341-49C8-B493-6AE596CF912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2CDB47-ED7F-4362-AF32-71163FF7C86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A19DD2-6569-4D89-9F6A-16301DD69A8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CC09ED-AF26-427B-B9E4-38E889BBE89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D0CE7C-9CAC-46A7-8AB5-12F37FE5060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BE470E-CFE3-49E2-9D06-A61044D416C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764FB3-11AF-486F-A7E3-64D15BFF223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F5B6D7-809F-49F1-BE13-7D810191D22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E71F8F-276C-4D5A-833F-35A8FFA7BD9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A475EA-D84A-466A-A0F7-50E67B93099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6196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032246-4AD8-47B3-AAF2-8C956915843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B371F-630B-4DDD-B2AB-29FB43C499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51176-23E2-4BFB-9CA4-48EA42C41E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7C2E5-DAE5-4C9E-B061-10713E08E5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8F742-4C96-4C82-BF70-A4604058AD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E27DC-A4B9-40BD-A099-B7840C22F0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C5A99-9959-4891-9D37-81F5DE4B99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207425-007E-46E9-9E03-5FE89204293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FD96-A9F5-499B-B600-8EA7E79CCC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79C75-4F4E-4713-A05A-20EAFF4E06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5A2AF-2650-49F6-BED6-14B56E7252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929DC-5BB0-4C39-B97B-03D1B85265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A0F49F-B653-4BC0-9BD2-8227C1656A7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E672D-DC7E-4FCF-9FD1-06202DCCFF8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20960E-7B2E-4BAB-ABBE-AC8EEA7B36A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62AB6E-1AAC-4C58-93D9-5FC111BB0F8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5584D0-1FBA-439E-A86A-93604B7DED1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B410A4-8D14-4237-A18D-9C9E4386E62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40C568D0-8440-4D7A-8BF3-9A6FBE36DB56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065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650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65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65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5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65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65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5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394647F-F4A3-42F6-A0F6-305818E545DC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1162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162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162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162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62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16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163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64712290-1C19-47FD-BADB-A4126F35318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89138"/>
            <a:ext cx="7772400" cy="25193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chemeClr val="bg2"/>
                </a:solidFill>
              </a:rPr>
              <a:t>Информационно-статистический</a:t>
            </a:r>
            <a:r>
              <a:rPr lang="ru-RU" sz="2000" b="1" dirty="0">
                <a:solidFill>
                  <a:schemeClr val="bg2"/>
                </a:solidFill>
              </a:rPr>
              <a:t>  </a:t>
            </a:r>
            <a:r>
              <a:rPr lang="ru-RU" sz="2800" b="1" dirty="0">
                <a:solidFill>
                  <a:schemeClr val="bg2"/>
                </a:solidFill>
              </a:rPr>
              <a:t>обзор  коллективных  и индивидуальных  обращений  граждан </a:t>
            </a:r>
            <a:br>
              <a:rPr lang="ru-RU" sz="2800" b="1" dirty="0">
                <a:solidFill>
                  <a:schemeClr val="bg2"/>
                </a:solidFill>
              </a:rPr>
            </a:br>
            <a:r>
              <a:rPr lang="ru-RU" sz="2800" b="1" dirty="0">
                <a:solidFill>
                  <a:schemeClr val="bg2"/>
                </a:solidFill>
              </a:rPr>
              <a:t>за </a:t>
            </a:r>
            <a:r>
              <a:rPr lang="ru-RU" sz="2800" b="1" dirty="0" smtClean="0">
                <a:solidFill>
                  <a:schemeClr val="bg2"/>
                </a:solidFill>
              </a:rPr>
              <a:t>9 месяцев </a:t>
            </a:r>
            <a:r>
              <a:rPr lang="ru-RU" sz="2800" b="1" dirty="0" smtClean="0">
                <a:solidFill>
                  <a:schemeClr val="bg2"/>
                </a:solidFill>
              </a:rPr>
              <a:t>2019 год</a:t>
            </a:r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4437063"/>
            <a:ext cx="7200900" cy="15128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r>
              <a:rPr lang="ru-RU" sz="2000" b="1" dirty="0"/>
              <a:t>Министерство природных ресурсов и экологии Камчатского края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9"/>
          <p:cNvSpPr>
            <a:spLocks noGrp="1" noRot="1" noChangeArrowheads="1"/>
          </p:cNvSpPr>
          <p:nvPr>
            <p:ph type="title"/>
          </p:nvPr>
        </p:nvSpPr>
        <p:spPr>
          <a:xfrm>
            <a:off x="395288" y="765175"/>
            <a:ext cx="8229600" cy="1143000"/>
          </a:xfrm>
        </p:spPr>
        <p:txBody>
          <a:bodyPr/>
          <a:lstStyle/>
          <a:p>
            <a:r>
              <a:rPr lang="ru-RU" sz="2000"/>
              <a:t>И Н Ф О Р М А Ц И Я  </a:t>
            </a:r>
            <a:br>
              <a:rPr lang="ru-RU" sz="2000"/>
            </a:br>
            <a:r>
              <a:rPr lang="ru-RU" sz="2000" b="0"/>
              <a:t>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468313" y="2565400"/>
            <a:ext cx="8424862" cy="3589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За 9 месяцев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2019 года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поступило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111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обращений граждан</a:t>
            </a:r>
            <a:r>
              <a:rPr lang="ru-RU" sz="2000" dirty="0">
                <a:solidFill>
                  <a:schemeClr val="hlink"/>
                </a:solidFill>
                <a:latin typeface="Arial" charset="0"/>
              </a:rPr>
              <a:t>.</a:t>
            </a:r>
            <a:r>
              <a:rPr lang="ru-RU" sz="2000" dirty="0">
                <a:latin typeface="Arial" charset="0"/>
              </a:rPr>
              <a:t> В сравнении с </a:t>
            </a:r>
            <a:r>
              <a:rPr lang="ru-RU" sz="2000" dirty="0" smtClean="0">
                <a:latin typeface="Arial" charset="0"/>
              </a:rPr>
              <a:t>аналогичным периодом 2018 года общее </a:t>
            </a:r>
            <a:r>
              <a:rPr lang="ru-RU" sz="2000" dirty="0">
                <a:latin typeface="Arial" charset="0"/>
              </a:rPr>
              <a:t>количество обращений </a:t>
            </a:r>
            <a:r>
              <a:rPr lang="ru-RU" sz="2000" dirty="0" smtClean="0">
                <a:latin typeface="Arial" charset="0"/>
              </a:rPr>
              <a:t>увеличилось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на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141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%</a:t>
            </a:r>
            <a:r>
              <a:rPr lang="ru-RU" sz="2000" b="1" dirty="0" smtClean="0">
                <a:latin typeface="Arial" charset="0"/>
              </a:rPr>
              <a:t> </a:t>
            </a:r>
            <a:r>
              <a:rPr lang="ru-RU" sz="2000" dirty="0" smtClean="0">
                <a:latin typeface="Arial" charset="0"/>
              </a:rPr>
              <a:t>(в 2018 году </a:t>
            </a:r>
            <a:r>
              <a:rPr lang="ru-RU" sz="2000" dirty="0">
                <a:latin typeface="Arial" charset="0"/>
              </a:rPr>
              <a:t>поступило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46 обращений</a:t>
            </a:r>
            <a:r>
              <a:rPr lang="ru-RU" sz="2000" dirty="0" smtClean="0">
                <a:latin typeface="Arial" charset="0"/>
              </a:rPr>
              <a:t> </a:t>
            </a:r>
            <a:r>
              <a:rPr lang="ru-RU" sz="2000" dirty="0">
                <a:latin typeface="Arial" charset="0"/>
              </a:rPr>
              <a:t>граждан).</a:t>
            </a:r>
          </a:p>
          <a:p>
            <a:endParaRPr lang="ru-RU" sz="2000" dirty="0"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В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сентябре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2019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года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поступило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43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обращения</a:t>
            </a:r>
            <a:r>
              <a:rPr lang="ru-RU" sz="2000" dirty="0" smtClean="0">
                <a:latin typeface="Arial" charset="0"/>
              </a:rPr>
              <a:t>, </a:t>
            </a:r>
            <a:r>
              <a:rPr lang="ru-RU" sz="2000" dirty="0">
                <a:latin typeface="Arial" charset="0"/>
              </a:rPr>
              <a:t>за аналогичный период  </a:t>
            </a:r>
            <a:r>
              <a:rPr lang="ru-RU" sz="2000" dirty="0" smtClean="0">
                <a:latin typeface="Arial" charset="0"/>
              </a:rPr>
              <a:t>2018 </a:t>
            </a:r>
            <a:r>
              <a:rPr lang="ru-RU" sz="2000" dirty="0">
                <a:latin typeface="Arial" charset="0"/>
              </a:rPr>
              <a:t>года  </a:t>
            </a:r>
            <a:r>
              <a:rPr lang="ru-RU" sz="2000" dirty="0" smtClean="0">
                <a:latin typeface="Arial" charset="0"/>
              </a:rPr>
              <a:t>поступило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4 обращения </a:t>
            </a:r>
            <a:r>
              <a:rPr lang="ru-RU" sz="2000" dirty="0" smtClean="0">
                <a:latin typeface="Arial" charset="0"/>
              </a:rPr>
              <a:t>граждан</a:t>
            </a:r>
            <a:r>
              <a:rPr lang="ru-RU" sz="2000" dirty="0">
                <a:latin typeface="Arial" charset="0"/>
              </a:rPr>
              <a:t>.</a:t>
            </a:r>
          </a:p>
          <a:p>
            <a:endParaRPr lang="ru-RU" sz="2000" dirty="0">
              <a:latin typeface="Arial" charset="0"/>
            </a:endParaRPr>
          </a:p>
          <a:p>
            <a:endParaRPr lang="ru-RU" sz="20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5" name="Rectangle 7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ru-RU" sz="2000" dirty="0">
                <a:latin typeface="Arial Unicode MS" pitchFamily="34" charset="-128"/>
              </a:rPr>
              <a:t>Количество  обращений  поступивших  </a:t>
            </a:r>
            <a:r>
              <a:rPr lang="ru-RU" sz="2000" dirty="0" smtClean="0">
                <a:latin typeface="Arial Unicode MS" pitchFamily="34" charset="-128"/>
              </a:rPr>
              <a:t>за  9 месяцев  2019  </a:t>
            </a:r>
            <a:r>
              <a:rPr lang="ru-RU" sz="2000" dirty="0" smtClean="0">
                <a:latin typeface="Arial Unicode MS" pitchFamily="34" charset="-128"/>
              </a:rPr>
              <a:t>года </a:t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в сравнении с количеством обращений, </a:t>
            </a:r>
            <a:r>
              <a:rPr lang="ru-RU" sz="2000" dirty="0" smtClean="0">
                <a:latin typeface="Arial Unicode MS" pitchFamily="34" charset="-128"/>
              </a:rPr>
              <a:t/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поступивших  за 9 месяцев  </a:t>
            </a:r>
            <a:r>
              <a:rPr lang="ru-RU" sz="2000" dirty="0" smtClean="0">
                <a:latin typeface="Arial Unicode MS" pitchFamily="34" charset="-128"/>
              </a:rPr>
              <a:t>2018  года ,</a:t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 с  </a:t>
            </a:r>
            <a:r>
              <a:rPr lang="ru-RU" sz="2000" dirty="0">
                <a:latin typeface="Arial Unicode MS" pitchFamily="34" charset="-128"/>
              </a:rPr>
              <a:t>распределением </a:t>
            </a:r>
            <a:r>
              <a:rPr lang="ru-RU" sz="2000" dirty="0" smtClean="0">
                <a:latin typeface="Arial Unicode MS" pitchFamily="34" charset="-128"/>
              </a:rPr>
              <a:t> </a:t>
            </a:r>
            <a:r>
              <a:rPr lang="ru-RU" sz="2000" dirty="0">
                <a:latin typeface="Arial Unicode MS" pitchFamily="34" charset="-128"/>
              </a:rPr>
              <a:t>по  районам  Камчатского  края</a:t>
            </a:r>
          </a:p>
        </p:txBody>
      </p:sp>
      <p:sp>
        <p:nvSpPr>
          <p:cNvPr id="94216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28775"/>
            <a:ext cx="8229600" cy="4525963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197213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/>
          <a:lstStyle/>
          <a:p>
            <a:r>
              <a:rPr lang="ru-RU" sz="1800" dirty="0">
                <a:latin typeface="Arial" charset="0"/>
              </a:rPr>
              <a:t>Количество обращений поступивших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в Министерство природных ресурсов и  </a:t>
            </a:r>
            <a:r>
              <a:rPr lang="ru-RU" sz="1800" dirty="0" smtClean="0">
                <a:latin typeface="Arial" charset="0"/>
              </a:rPr>
              <a:t>экологии Камчатского края </a:t>
            </a:r>
            <a:r>
              <a:rPr lang="ru-RU" sz="1800" dirty="0">
                <a:latin typeface="Arial" charset="0"/>
              </a:rPr>
              <a:t/>
            </a:r>
            <a:br>
              <a:rPr lang="ru-RU" sz="1800" dirty="0">
                <a:latin typeface="Arial" charset="0"/>
              </a:rPr>
            </a:br>
            <a:r>
              <a:rPr lang="ru-RU" sz="1800" dirty="0" smtClean="0">
                <a:latin typeface="Arial" charset="0"/>
              </a:rPr>
              <a:t>за  9 месяцев </a:t>
            </a:r>
            <a:r>
              <a:rPr lang="ru-RU" sz="1800" dirty="0" smtClean="0">
                <a:latin typeface="Arial" charset="0"/>
              </a:rPr>
              <a:t>2018 года  и  </a:t>
            </a:r>
            <a:r>
              <a:rPr lang="ru-RU" sz="1800" dirty="0" smtClean="0">
                <a:latin typeface="Arial" charset="0"/>
              </a:rPr>
              <a:t>за 9 месяцев </a:t>
            </a:r>
            <a:r>
              <a:rPr lang="ru-RU" sz="1800" dirty="0" smtClean="0">
                <a:latin typeface="Arial" charset="0"/>
              </a:rPr>
              <a:t>2019 года</a:t>
            </a:r>
            <a:endParaRPr lang="ru-RU" sz="1800" dirty="0">
              <a:latin typeface="Arial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Поступление, рассмотрение и направление по компетенции обращений  граждан  </a:t>
            </a:r>
            <a:r>
              <a:rPr lang="ru-RU" sz="2000" dirty="0" smtClean="0">
                <a:latin typeface="Arial" charset="0"/>
              </a:rPr>
              <a:t>за </a:t>
            </a:r>
            <a:r>
              <a:rPr lang="ru-RU" sz="2000" dirty="0" smtClean="0">
                <a:latin typeface="Arial" charset="0"/>
              </a:rPr>
              <a:t>9 месяцев </a:t>
            </a:r>
            <a:r>
              <a:rPr lang="ru-RU" sz="2000" dirty="0" smtClean="0">
                <a:latin typeface="Arial" charset="0"/>
              </a:rPr>
              <a:t>2019 года</a:t>
            </a:r>
            <a:endParaRPr lang="ru-RU" sz="2000" dirty="0">
              <a:latin typeface="Arial" charset="0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pSp>
        <p:nvGrpSpPr>
          <p:cNvPr id="118891" name="Group 107"/>
          <p:cNvGrpSpPr>
            <a:grpSpLocks noChangeAspect="1"/>
          </p:cNvGrpSpPr>
          <p:nvPr/>
        </p:nvGrpSpPr>
        <p:grpSpPr bwMode="auto">
          <a:xfrm>
            <a:off x="1331913" y="1916113"/>
            <a:ext cx="5715000" cy="3771900"/>
            <a:chOff x="2439" y="1641"/>
            <a:chExt cx="7059" cy="4598"/>
          </a:xfrm>
        </p:grpSpPr>
        <p:sp>
          <p:nvSpPr>
            <p:cNvPr id="118904" name="AutoShape 120"/>
            <p:cNvSpPr>
              <a:spLocks noChangeAspect="1" noChangeArrowheads="1" noTextEdit="1"/>
            </p:cNvSpPr>
            <p:nvPr/>
          </p:nvSpPr>
          <p:spPr bwMode="auto">
            <a:xfrm>
              <a:off x="2439" y="1641"/>
              <a:ext cx="7059" cy="4598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ru-RU"/>
            </a:p>
          </p:txBody>
        </p:sp>
        <p:sp>
          <p:nvSpPr>
            <p:cNvPr id="118903" name="Rectangle 119"/>
            <p:cNvSpPr>
              <a:spLocks noChangeArrowheads="1"/>
            </p:cNvSpPr>
            <p:nvPr/>
          </p:nvSpPr>
          <p:spPr bwMode="auto">
            <a:xfrm>
              <a:off x="2439" y="5403"/>
              <a:ext cx="2541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dirty="0">
                  <a:latin typeface="Arial" charset="0"/>
                  <a:cs typeface="Times New Roman" pitchFamily="18" charset="0"/>
                </a:rPr>
                <a:t> 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На личном приеме</a:t>
              </a:r>
              <a:endParaRPr lang="ru-RU" dirty="0"/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 </a:t>
              </a:r>
              <a:r>
                <a:rPr lang="ru-RU" b="1" dirty="0" smtClean="0">
                  <a:cs typeface="Times New Roman" pitchFamily="18" charset="0"/>
                </a:rPr>
                <a:t>0 обращений (0%)</a:t>
              </a:r>
              <a:endParaRPr lang="ru-RU" dirty="0"/>
            </a:p>
          </p:txBody>
        </p:sp>
        <p:sp>
          <p:nvSpPr>
            <p:cNvPr id="118902" name="Rectangle 118"/>
            <p:cNvSpPr>
              <a:spLocks noChangeArrowheads="1"/>
            </p:cNvSpPr>
            <p:nvPr/>
          </p:nvSpPr>
          <p:spPr bwMode="auto">
            <a:xfrm>
              <a:off x="5545" y="2059"/>
              <a:ext cx="1694" cy="4041"/>
            </a:xfrm>
            <a:prstGeom prst="rect">
              <a:avLst/>
            </a:prstGeom>
            <a:solidFill>
              <a:srgbClr val="00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Министерством природных ресурсов и экологии Камчатского края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рассмотрены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58 (52,3 </a:t>
              </a:r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%)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16 </a:t>
              </a:r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(</a:t>
              </a:r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14,4 </a:t>
              </a:r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%) 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направлены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для рассмотрения по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подведомствен</a:t>
              </a:r>
            </a:p>
            <a:p>
              <a:pPr algn="ctr" eaLnBrk="0" hangingPunct="0"/>
              <a:r>
                <a:rPr lang="ru-RU" dirty="0" err="1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ности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118901" name="Line 117"/>
            <p:cNvSpPr>
              <a:spLocks noChangeShapeType="1"/>
            </p:cNvSpPr>
            <p:nvPr/>
          </p:nvSpPr>
          <p:spPr bwMode="auto">
            <a:xfrm>
              <a:off x="4968" y="2338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900" name="Line 116"/>
            <p:cNvSpPr>
              <a:spLocks noChangeShapeType="1"/>
            </p:cNvSpPr>
            <p:nvPr/>
          </p:nvSpPr>
          <p:spPr bwMode="auto">
            <a:xfrm>
              <a:off x="4964" y="3731"/>
              <a:ext cx="581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9" name="Line 115"/>
            <p:cNvSpPr>
              <a:spLocks noChangeShapeType="1"/>
            </p:cNvSpPr>
            <p:nvPr/>
          </p:nvSpPr>
          <p:spPr bwMode="auto">
            <a:xfrm>
              <a:off x="4959" y="4846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8" name="Line 114"/>
            <p:cNvSpPr>
              <a:spLocks noChangeShapeType="1"/>
            </p:cNvSpPr>
            <p:nvPr/>
          </p:nvSpPr>
          <p:spPr bwMode="auto">
            <a:xfrm>
              <a:off x="4980" y="5821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7" name="Rectangle 113"/>
            <p:cNvSpPr>
              <a:spLocks noChangeArrowheads="1"/>
            </p:cNvSpPr>
            <p:nvPr/>
          </p:nvSpPr>
          <p:spPr bwMode="auto">
            <a:xfrm>
              <a:off x="7804" y="3731"/>
              <a:ext cx="1694" cy="1257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Исполнительные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16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6" name="Rectangle 112"/>
            <p:cNvSpPr>
              <a:spLocks noChangeArrowheads="1"/>
            </p:cNvSpPr>
            <p:nvPr/>
          </p:nvSpPr>
          <p:spPr bwMode="auto">
            <a:xfrm>
              <a:off x="7804" y="5125"/>
              <a:ext cx="1694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Органы местного самоуправления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5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5" name="Rectangle 111"/>
            <p:cNvSpPr>
              <a:spLocks noChangeArrowheads="1"/>
            </p:cNvSpPr>
            <p:nvPr/>
          </p:nvSpPr>
          <p:spPr bwMode="auto">
            <a:xfrm>
              <a:off x="7804" y="2432"/>
              <a:ext cx="1694" cy="1160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Федеральные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9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4" name="Line 110"/>
            <p:cNvSpPr>
              <a:spLocks noChangeShapeType="1"/>
            </p:cNvSpPr>
            <p:nvPr/>
          </p:nvSpPr>
          <p:spPr bwMode="auto">
            <a:xfrm flipV="1">
              <a:off x="7239" y="3174"/>
              <a:ext cx="565" cy="69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3" name="Line 109"/>
            <p:cNvSpPr>
              <a:spLocks noChangeShapeType="1"/>
            </p:cNvSpPr>
            <p:nvPr/>
          </p:nvSpPr>
          <p:spPr bwMode="auto">
            <a:xfrm>
              <a:off x="7239" y="4149"/>
              <a:ext cx="56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2" name="Line 108"/>
            <p:cNvSpPr>
              <a:spLocks noChangeShapeType="1"/>
            </p:cNvSpPr>
            <p:nvPr/>
          </p:nvSpPr>
          <p:spPr bwMode="auto">
            <a:xfrm>
              <a:off x="7239" y="4428"/>
              <a:ext cx="565" cy="111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8905" name="Rectangle 121"/>
          <p:cNvSpPr>
            <a:spLocks noChangeArrowheads="1"/>
          </p:cNvSpPr>
          <p:nvPr/>
        </p:nvSpPr>
        <p:spPr bwMode="auto">
          <a:xfrm>
            <a:off x="971550" y="1628775"/>
            <a:ext cx="2489200" cy="12446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Отдел по организации работы с обращениями граждан Главного контрольного управления Губернатора и Правительства Камчатского края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57 </a:t>
            </a:r>
            <a:r>
              <a:rPr lang="ru-RU" b="1" dirty="0" smtClean="0">
                <a:cs typeface="Times New Roman" pitchFamily="18" charset="0"/>
              </a:rPr>
              <a:t>обращений </a:t>
            </a:r>
            <a:r>
              <a:rPr lang="ru-RU" b="1" dirty="0" smtClean="0">
                <a:cs typeface="Times New Roman" pitchFamily="18" charset="0"/>
              </a:rPr>
              <a:t>(51.4 </a:t>
            </a:r>
            <a:r>
              <a:rPr lang="ru-RU" b="1" dirty="0" smtClean="0">
                <a:cs typeface="Times New Roman" pitchFamily="18" charset="0"/>
              </a:rPr>
              <a:t>%) </a:t>
            </a:r>
            <a:endParaRPr lang="ru-RU" dirty="0"/>
          </a:p>
        </p:txBody>
      </p:sp>
      <p:sp>
        <p:nvSpPr>
          <p:cNvPr id="118906" name="Rectangle 122"/>
          <p:cNvSpPr>
            <a:spLocks noChangeArrowheads="1"/>
          </p:cNvSpPr>
          <p:nvPr/>
        </p:nvSpPr>
        <p:spPr bwMode="auto">
          <a:xfrm>
            <a:off x="971550" y="3068638"/>
            <a:ext cx="2489200" cy="6858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Интернет, факс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88 обращений  (79,2 </a:t>
            </a:r>
            <a:r>
              <a:rPr lang="ru-RU" b="1" dirty="0" smtClean="0">
                <a:cs typeface="Times New Roman" pitchFamily="18" charset="0"/>
              </a:rPr>
              <a:t>%)</a:t>
            </a:r>
            <a:endParaRPr lang="ru-RU" dirty="0"/>
          </a:p>
          <a:p>
            <a:pPr eaLnBrk="0" hangingPunct="0"/>
            <a:endParaRPr lang="ru-RU" dirty="0"/>
          </a:p>
        </p:txBody>
      </p:sp>
      <p:sp>
        <p:nvSpPr>
          <p:cNvPr id="118907" name="Rectangle 123"/>
          <p:cNvSpPr>
            <a:spLocks noChangeArrowheads="1"/>
          </p:cNvSpPr>
          <p:nvPr/>
        </p:nvSpPr>
        <p:spPr bwMode="auto">
          <a:xfrm>
            <a:off x="971550" y="4076700"/>
            <a:ext cx="2489200" cy="5715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Почта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14 </a:t>
            </a:r>
            <a:r>
              <a:rPr lang="ru-RU" b="1" dirty="0" smtClean="0">
                <a:cs typeface="Times New Roman" pitchFamily="18" charset="0"/>
              </a:rPr>
              <a:t>обращений </a:t>
            </a:r>
            <a:r>
              <a:rPr lang="ru-RU" b="1" dirty="0" smtClean="0">
                <a:cs typeface="Times New Roman" pitchFamily="18" charset="0"/>
              </a:rPr>
              <a:t>(12,6 </a:t>
            </a:r>
            <a:r>
              <a:rPr lang="ru-RU" b="1" dirty="0" smtClean="0">
                <a:cs typeface="Times New Roman" pitchFamily="18" charset="0"/>
              </a:rPr>
              <a:t>%)</a:t>
            </a:r>
            <a:endParaRPr lang="ru-RU" dirty="0"/>
          </a:p>
        </p:txBody>
      </p:sp>
      <p:sp>
        <p:nvSpPr>
          <p:cNvPr id="118908" name="Rectangle 124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itchFamily="18" charset="0"/>
              </a:rPr>
              <a:t>Доля тем в общем количестве вопросов, содержащихся в обращениях, </a:t>
            </a:r>
            <a:r>
              <a:rPr lang="ru-RU" sz="2000" dirty="0" smtClean="0">
                <a:latin typeface="Times New Roman" pitchFamily="18" charset="0"/>
              </a:rPr>
              <a:t>рассмотренных  </a:t>
            </a:r>
            <a:r>
              <a:rPr lang="ru-RU" sz="2000" dirty="0" smtClean="0">
                <a:latin typeface="Times New Roman" pitchFamily="18" charset="0"/>
              </a:rPr>
              <a:t>за 9 месяцев  </a:t>
            </a:r>
            <a:r>
              <a:rPr lang="ru-RU" sz="2000" dirty="0" smtClean="0">
                <a:latin typeface="Times New Roman" pitchFamily="18" charset="0"/>
              </a:rPr>
              <a:t>2019 года</a:t>
            </a:r>
            <a:endParaRPr lang="ru-RU" sz="2000" dirty="0">
              <a:latin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Результаты  рассмотрения  обращений граждан,</a:t>
            </a:r>
            <a:br>
              <a:rPr lang="ru-RU" sz="2000" dirty="0">
                <a:latin typeface="Arial" charset="0"/>
              </a:rPr>
            </a:br>
            <a:r>
              <a:rPr lang="ru-RU" sz="2000" dirty="0">
                <a:latin typeface="Arial" charset="0"/>
              </a:rPr>
              <a:t> поступивших  в  Министерство  природных ресурсов  и экологии  Камчатского  края  </a:t>
            </a:r>
            <a:r>
              <a:rPr lang="ru-RU" sz="2000" dirty="0" smtClean="0">
                <a:latin typeface="Arial" charset="0"/>
              </a:rPr>
              <a:t>за  </a:t>
            </a:r>
            <a:r>
              <a:rPr lang="ru-RU" sz="2000" dirty="0" smtClean="0">
                <a:latin typeface="Arial" charset="0"/>
              </a:rPr>
              <a:t>9 месяцев  </a:t>
            </a:r>
            <a:r>
              <a:rPr lang="ru-RU" sz="2000" dirty="0" smtClean="0">
                <a:latin typeface="Arial" charset="0"/>
              </a:rPr>
              <a:t>2019 </a:t>
            </a:r>
            <a:r>
              <a:rPr lang="ru-RU" sz="2000" dirty="0" smtClean="0">
                <a:latin typeface="Arial" charset="0"/>
              </a:rPr>
              <a:t>года</a:t>
            </a:r>
            <a:endParaRPr lang="ru-RU" sz="2000" dirty="0">
              <a:latin typeface="Arial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0747888"/>
              </p:ext>
            </p:extLst>
          </p:nvPr>
        </p:nvGraphicFramePr>
        <p:xfrm>
          <a:off x="1544637" y="2105025"/>
          <a:ext cx="6054725" cy="264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546527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чение">
  <a:themeElements>
    <a:clrScheme name="1_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1_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1427</TotalTime>
  <Words>214</Words>
  <Application>Microsoft Office PowerPoint</Application>
  <PresentationFormat>Экран (4:3)</PresentationFormat>
  <Paragraphs>42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Течение</vt:lpstr>
      <vt:lpstr>1_Течение</vt:lpstr>
      <vt:lpstr>Океан</vt:lpstr>
      <vt:lpstr>Информационно-статистический  обзор  коллективных  и индивидуальных  обращений  граждан  за 9 месяцев 2019 год</vt:lpstr>
      <vt:lpstr>И Н Ф О Р М А Ц И Я   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vt:lpstr>
      <vt:lpstr>Количество  обращений  поступивших  за  9 месяцев  2019  года  в сравнении с количеством обращений,  поступивших  за 9 месяцев  2018  года ,  с  распределением  по  районам  Камчатского  края</vt:lpstr>
      <vt:lpstr>Количество обращений поступивших  в Министерство природных ресурсов и  экологии Камчатского края  за  9 месяцев 2018 года  и  за 9 месяцев 2019 года</vt:lpstr>
      <vt:lpstr>Поступление, рассмотрение и направление по компетенции обращений  граждан  за 9 месяцев 2019 года</vt:lpstr>
      <vt:lpstr>Доля тем в общем количестве вопросов, содержащихся в обращениях, рассмотренных  за 9 месяцев  2019 года</vt:lpstr>
      <vt:lpstr>Результаты  рассмотрения  обращений граждан,  поступивших  в  Министерство  природных ресурсов  и экологии  Камчатского  края  за  9 месяцев  2019 года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обзор обращений граждан</dc:title>
  <dc:creator>Светлана</dc:creator>
  <cp:lastModifiedBy>Шепелева Светлана Николаевна</cp:lastModifiedBy>
  <cp:revision>309</cp:revision>
  <dcterms:created xsi:type="dcterms:W3CDTF">2011-01-31T10:29:36Z</dcterms:created>
  <dcterms:modified xsi:type="dcterms:W3CDTF">2019-10-03T00:33:47Z</dcterms:modified>
</cp:coreProperties>
</file>