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  <p:sldMasterId id="2147483721" r:id="rId2"/>
    <p:sldMasterId id="2147483723" r:id="rId3"/>
  </p:sldMasterIdLst>
  <p:notesMasterIdLst>
    <p:notesMasterId r:id="rId1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Users\SVETLANA\Desktop\&#1050;&#1085;&#1080;&#1075;&#1072;1-&#1086;&#1073;&#1088;&#1072;&#1097;&#1077;&#1085;&#1080;&#1103;%20%202016%20&#1075;&#1086;&#1076;%201.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Users\SVETLANA\Desktop\&#1050;&#1085;&#1080;&#1075;&#1072;1-&#1086;&#1073;&#1088;&#1072;&#1097;&#1077;&#1085;&#1080;&#1103;%20%202016%20&#1075;&#1086;&#1076;%201.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Users\SVETLANA\Desktop\&#1050;&#1085;&#1080;&#1075;&#1072;1-&#1086;&#1073;&#1088;&#1072;&#1097;&#1077;&#1085;&#1080;&#1103;%20%202016%20&#1075;&#1086;&#1076;%201.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Users\SVETLANA\Desktop\&#1050;&#1085;&#1080;&#1075;&#1072;1-&#1086;&#1073;&#1088;&#1072;&#1097;&#1077;&#1085;&#1080;&#1103;%20%202016%20&#1075;&#1086;&#1076;%201.1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Лист1!$F$3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Лист1!$E$4:$E$15</c:f>
              <c:strCache>
                <c:ptCount val="12"/>
                <c:pt idx="0">
                  <c:v>Алеутский район</c:v>
                </c:pt>
                <c:pt idx="1">
                  <c:v>Быстринский район</c:v>
                </c:pt>
                <c:pt idx="2">
                  <c:v>Вилючинский городской округ</c:v>
                </c:pt>
                <c:pt idx="3">
                  <c:v>Елизовский район</c:v>
                </c:pt>
                <c:pt idx="4">
                  <c:v>Мильковский район</c:v>
                </c:pt>
                <c:pt idx="5">
                  <c:v>Петропавловск-Камчатский городской округ</c:v>
                </c:pt>
                <c:pt idx="6">
                  <c:v>Усть-Большерецкий район</c:v>
                </c:pt>
                <c:pt idx="7">
                  <c:v>Усть-Камчатский район</c:v>
                </c:pt>
                <c:pt idx="8">
                  <c:v>Пенжинский  район</c:v>
                </c:pt>
                <c:pt idx="9">
                  <c:v>Олюторский район</c:v>
                </c:pt>
                <c:pt idx="10">
                  <c:v>Карагинский район</c:v>
                </c:pt>
                <c:pt idx="11">
                  <c:v>За пределами Камчатского края</c:v>
                </c:pt>
              </c:strCache>
            </c:strRef>
          </c:cat>
          <c:val>
            <c:numRef>
              <c:f>Лист1!$F$4:$F$15</c:f>
              <c:numCache>
                <c:formatCode>General</c:formatCode>
                <c:ptCount val="12"/>
                <c:pt idx="0">
                  <c:v>2.6</c:v>
                </c:pt>
                <c:pt idx="1">
                  <c:v>1.3</c:v>
                </c:pt>
                <c:pt idx="2">
                  <c:v>2.6</c:v>
                </c:pt>
                <c:pt idx="3">
                  <c:v>10.5</c:v>
                </c:pt>
                <c:pt idx="4">
                  <c:v>0</c:v>
                </c:pt>
                <c:pt idx="5">
                  <c:v>48.9</c:v>
                </c:pt>
                <c:pt idx="6">
                  <c:v>3.9</c:v>
                </c:pt>
                <c:pt idx="7">
                  <c:v>0</c:v>
                </c:pt>
                <c:pt idx="8">
                  <c:v>0</c:v>
                </c:pt>
                <c:pt idx="9">
                  <c:v>1.3</c:v>
                </c:pt>
                <c:pt idx="10">
                  <c:v>1.3</c:v>
                </c:pt>
                <c:pt idx="11">
                  <c:v>27.6</c:v>
                </c:pt>
              </c:numCache>
            </c:numRef>
          </c:val>
        </c:ser>
        <c:ser>
          <c:idx val="1"/>
          <c:order val="1"/>
          <c:tx>
            <c:strRef>
              <c:f>Лист1!$G$3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Лист1!$E$4:$E$15</c:f>
              <c:strCache>
                <c:ptCount val="12"/>
                <c:pt idx="0">
                  <c:v>Алеутский район</c:v>
                </c:pt>
                <c:pt idx="1">
                  <c:v>Быстринский район</c:v>
                </c:pt>
                <c:pt idx="2">
                  <c:v>Вилючинский городской округ</c:v>
                </c:pt>
                <c:pt idx="3">
                  <c:v>Елизовский район</c:v>
                </c:pt>
                <c:pt idx="4">
                  <c:v>Мильковский район</c:v>
                </c:pt>
                <c:pt idx="5">
                  <c:v>Петропавловск-Камчатский городской округ</c:v>
                </c:pt>
                <c:pt idx="6">
                  <c:v>Усть-Большерецкий район</c:v>
                </c:pt>
                <c:pt idx="7">
                  <c:v>Усть-Камчатский район</c:v>
                </c:pt>
                <c:pt idx="8">
                  <c:v>Пенжинский  район</c:v>
                </c:pt>
                <c:pt idx="9">
                  <c:v>Олюторский район</c:v>
                </c:pt>
                <c:pt idx="10">
                  <c:v>Карагинский район</c:v>
                </c:pt>
                <c:pt idx="11">
                  <c:v>За пределами Камчатского края</c:v>
                </c:pt>
              </c:strCache>
            </c:strRef>
          </c:cat>
          <c:val>
            <c:numRef>
              <c:f>Лист1!$G$4:$G$15</c:f>
              <c:numCache>
                <c:formatCode>General</c:formatCode>
                <c:ptCount val="12"/>
                <c:pt idx="0">
                  <c:v>1.3</c:v>
                </c:pt>
                <c:pt idx="1">
                  <c:v>2.6</c:v>
                </c:pt>
                <c:pt idx="2">
                  <c:v>0</c:v>
                </c:pt>
                <c:pt idx="3">
                  <c:v>17.3</c:v>
                </c:pt>
                <c:pt idx="4">
                  <c:v>1.3</c:v>
                </c:pt>
                <c:pt idx="5">
                  <c:v>68.3</c:v>
                </c:pt>
                <c:pt idx="6">
                  <c:v>0</c:v>
                </c:pt>
                <c:pt idx="7">
                  <c:v>2.6</c:v>
                </c:pt>
                <c:pt idx="8">
                  <c:v>0</c:v>
                </c:pt>
                <c:pt idx="9">
                  <c:v>1.3</c:v>
                </c:pt>
                <c:pt idx="10">
                  <c:v>0</c:v>
                </c:pt>
                <c:pt idx="11">
                  <c:v>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830720"/>
        <c:axId val="148484032"/>
      </c:barChart>
      <c:catAx>
        <c:axId val="156830720"/>
        <c:scaling>
          <c:orientation val="maxMin"/>
        </c:scaling>
        <c:delete val="0"/>
        <c:axPos val="l"/>
        <c:numFmt formatCode="#\ ?/?" sourceLinked="0"/>
        <c:majorTickMark val="out"/>
        <c:minorTickMark val="none"/>
        <c:tickLblPos val="nextTo"/>
        <c:txPr>
          <a:bodyPr anchor="ctr" anchorCtr="1"/>
          <a:lstStyle/>
          <a:p>
            <a:pPr>
              <a:defRPr sz="1050" b="1"/>
            </a:pPr>
            <a:endParaRPr lang="ru-RU"/>
          </a:p>
        </c:txPr>
        <c:crossAx val="148484032"/>
        <c:crosses val="autoZero"/>
        <c:auto val="0"/>
        <c:lblAlgn val="ctr"/>
        <c:lblOffset val="100"/>
        <c:noMultiLvlLbl val="0"/>
      </c:catAx>
      <c:valAx>
        <c:axId val="1484840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56830720"/>
        <c:crosses val="max"/>
        <c:crossBetween val="between"/>
      </c:valAx>
      <c:spPr>
        <a:noFill/>
        <a:ln w="25400">
          <a:noFill/>
        </a:ln>
        <a:effectLst>
          <a:outerShdw dist="50800" sx="1000" sy="1000" algn="ctr" rotWithShape="0">
            <a:srgbClr val="000000"/>
          </a:outerShdw>
        </a:effectLst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rgbClr val="000099"/>
    </a:solidFill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Лист1!$A$4:$A$15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Лист1!$B$4:$B$15</c:f>
              <c:numCache>
                <c:formatCode>General</c:formatCode>
                <c:ptCount val="12"/>
                <c:pt idx="0">
                  <c:v>11</c:v>
                </c:pt>
                <c:pt idx="1">
                  <c:v>3</c:v>
                </c:pt>
                <c:pt idx="2">
                  <c:v>2</c:v>
                </c:pt>
                <c:pt idx="3">
                  <c:v>8</c:v>
                </c:pt>
                <c:pt idx="4">
                  <c:v>3</c:v>
                </c:pt>
                <c:pt idx="5">
                  <c:v>0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6</c:v>
                </c:pt>
                <c:pt idx="10">
                  <c:v>10</c:v>
                </c:pt>
                <c:pt idx="11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Лист1!$A$4:$A$15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Лист1!$C$4:$C$15</c:f>
              <c:numCache>
                <c:formatCode>General</c:formatCode>
                <c:ptCount val="12"/>
                <c:pt idx="0">
                  <c:v>6</c:v>
                </c:pt>
                <c:pt idx="1">
                  <c:v>9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16</c:v>
                </c:pt>
                <c:pt idx="6">
                  <c:v>6</c:v>
                </c:pt>
                <c:pt idx="7">
                  <c:v>3</c:v>
                </c:pt>
                <c:pt idx="8">
                  <c:v>8</c:v>
                </c:pt>
                <c:pt idx="9">
                  <c:v>6</c:v>
                </c:pt>
                <c:pt idx="10">
                  <c:v>6</c:v>
                </c:pt>
                <c:pt idx="1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827648"/>
        <c:axId val="148722176"/>
      </c:barChart>
      <c:catAx>
        <c:axId val="156827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ru-RU"/>
          </a:p>
        </c:txPr>
        <c:crossAx val="148722176"/>
        <c:crosses val="autoZero"/>
        <c:auto val="1"/>
        <c:lblAlgn val="ctr"/>
        <c:lblOffset val="100"/>
        <c:noMultiLvlLbl val="0"/>
      </c:catAx>
      <c:valAx>
        <c:axId val="148722176"/>
        <c:scaling>
          <c:orientation val="minMax"/>
        </c:scaling>
        <c:delete val="0"/>
        <c:axPos val="l"/>
        <c:majorGridlines>
          <c:spPr>
            <a:ln>
              <a:solidFill>
                <a:sysClr val="windowText" lastClr="000000"/>
              </a:solidFill>
            </a:ln>
            <a:effectLst>
              <a:outerShdw dist="50800" sx="1000" sy="1000" algn="ctr" rotWithShape="0">
                <a:srgbClr val="000000">
                  <a:alpha val="0"/>
                </a:srgbClr>
              </a:outerShdw>
            </a:effectLst>
          </c:spPr>
        </c:majorGridlines>
        <c:numFmt formatCode="General" sourceLinked="1"/>
        <c:majorTickMark val="none"/>
        <c:minorTickMark val="none"/>
        <c:tickLblPos val="high"/>
        <c:txPr>
          <a:bodyPr rot="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156827648"/>
        <c:crosses val="autoZero"/>
        <c:crossBetween val="between"/>
      </c:valAx>
      <c:spPr>
        <a:solidFill>
          <a:srgbClr val="0000FF"/>
        </a:solidFill>
      </c:spPr>
    </c:plotArea>
    <c:legend>
      <c:legendPos val="r"/>
      <c:layout/>
      <c:overlay val="0"/>
      <c:spPr>
        <a:solidFill>
          <a:srgbClr val="0000FF"/>
        </a:solidFill>
      </c:spPr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spPr>
    <a:solidFill>
      <a:srgbClr val="000099"/>
    </a:solidFill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927536231884056E-2"/>
          <c:y val="4.1025641025641026E-2"/>
          <c:w val="0.96376811594202894"/>
          <c:h val="0.51820645496236051"/>
        </c:manualLayout>
      </c:layout>
      <c:pie3DChart>
        <c:varyColors val="1"/>
        <c:ser>
          <c:idx val="0"/>
          <c:order val="0"/>
          <c:spPr>
            <a:ln>
              <a:solidFill>
                <a:sysClr val="windowText" lastClr="000000"/>
              </a:solidFill>
            </a:ln>
          </c:spPr>
          <c:explosion val="4"/>
          <c:dPt>
            <c:idx val="0"/>
            <c:bubble3D val="0"/>
            <c:explosion val="0"/>
            <c:spPr>
              <a:solidFill>
                <a:schemeClr val="accent6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bubble3D val="0"/>
            <c:explosion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2"/>
            <c:bubble3D val="0"/>
            <c:explosion val="0"/>
            <c:spPr>
              <a:solidFill>
                <a:srgbClr val="00FF00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3"/>
            <c:bubble3D val="0"/>
            <c:explosion val="0"/>
            <c:spPr>
              <a:solidFill>
                <a:srgbClr val="FF0000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4"/>
            <c:bubble3D val="0"/>
            <c:explosion val="0"/>
            <c:spPr>
              <a:solidFill>
                <a:schemeClr val="tx2">
                  <a:lumMod val="75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5"/>
            <c:bubble3D val="0"/>
            <c:explosion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6"/>
            <c:bubble3D val="0"/>
            <c:explosion val="0"/>
            <c:spPr>
              <a:solidFill>
                <a:srgbClr val="00FFCC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7"/>
            <c:bubble3D val="0"/>
            <c:explosion val="0"/>
            <c:spPr>
              <a:solidFill>
                <a:schemeClr val="accent6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8"/>
            <c:bubble3D val="0"/>
            <c:explosion val="0"/>
            <c:spPr>
              <a:solidFill>
                <a:srgbClr val="9900FF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9"/>
            <c:bubble3D val="0"/>
            <c:explosion val="0"/>
            <c:spPr>
              <a:solidFill>
                <a:srgbClr val="FF3399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0"/>
            <c:bubble3D val="0"/>
            <c:explosion val="0"/>
            <c:spPr>
              <a:solidFill>
                <a:srgbClr val="00B050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1"/>
            <c:bubble3D val="0"/>
            <c:explosion val="0"/>
            <c:spPr>
              <a:solidFill>
                <a:srgbClr val="D12D8F"/>
              </a:solidFill>
              <a:ln>
                <a:solidFill>
                  <a:sysClr val="windowText" lastClr="000000"/>
                </a:solidFill>
              </a:ln>
            </c:spPr>
          </c:dPt>
          <c:cat>
            <c:strRef>
              <c:f>Лист1!$L$3:$L$12</c:f>
              <c:strCache>
                <c:ptCount val="10"/>
                <c:pt idx="0">
                  <c:v>Вопросы сбора, хранения, транспортирования, утилизации твердых коммунальных отходов</c:v>
                </c:pt>
                <c:pt idx="1">
                  <c:v>Вопросы использования минерально-сырьевых ресурсов</c:v>
                </c:pt>
                <c:pt idx="2">
                  <c:v>Вопросы охраны окружающей среды</c:v>
                </c:pt>
                <c:pt idx="3">
                  <c:v>Вопросы экологии</c:v>
                </c:pt>
                <c:pt idx="4">
                  <c:v>Вопросы использования и охраны водных объектов</c:v>
                </c:pt>
                <c:pt idx="5">
                  <c:v>Вопросы создания, преобразования объектов особо охраняемых природных территорий</c:v>
                </c:pt>
                <c:pt idx="6">
                  <c:v>Вопросы ликвидации несанкционированных свалок автомобильных шин, строительного мусора</c:v>
                </c:pt>
                <c:pt idx="7">
                  <c:v>Вопросы тушения лесных пожаров</c:v>
                </c:pt>
                <c:pt idx="8">
                  <c:v>Вопросы переработки отходов, осадков промышленных и коммунальных стоков</c:v>
                </c:pt>
                <c:pt idx="9">
                  <c:v>Другие вопросы</c:v>
                </c:pt>
              </c:strCache>
            </c:strRef>
          </c:cat>
          <c:val>
            <c:numRef>
              <c:f>Лист1!$M$3:$M$12</c:f>
              <c:numCache>
                <c:formatCode>General</c:formatCode>
                <c:ptCount val="10"/>
                <c:pt idx="0">
                  <c:v>5.3</c:v>
                </c:pt>
                <c:pt idx="1">
                  <c:v>14.7</c:v>
                </c:pt>
                <c:pt idx="2">
                  <c:v>14.7</c:v>
                </c:pt>
                <c:pt idx="3">
                  <c:v>6.6</c:v>
                </c:pt>
                <c:pt idx="4">
                  <c:v>6.6</c:v>
                </c:pt>
                <c:pt idx="5">
                  <c:v>8</c:v>
                </c:pt>
                <c:pt idx="6">
                  <c:v>26.7</c:v>
                </c:pt>
                <c:pt idx="7">
                  <c:v>1.3</c:v>
                </c:pt>
                <c:pt idx="8">
                  <c:v>9.5</c:v>
                </c:pt>
                <c:pt idx="9">
                  <c:v>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1284919548099966"/>
          <c:y val="0.57681451357041913"/>
          <c:w val="0.73806972498002954"/>
          <c:h val="0.3850902483343428"/>
        </c:manualLayout>
      </c:layout>
      <c:overlay val="0"/>
      <c:spPr>
        <a:solidFill>
          <a:schemeClr val="tx2">
            <a:lumMod val="60000"/>
            <a:lumOff val="40000"/>
          </a:schemeClr>
        </a:solidFill>
      </c:spPr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gap"/>
    <c:showDLblsOverMax val="0"/>
  </c:chart>
  <c:spPr>
    <a:solidFill>
      <a:srgbClr val="0000FF"/>
    </a:soli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838254593175852E-2"/>
          <c:y val="5.3240740740740741E-2"/>
          <c:w val="0.53055555555555556"/>
          <c:h val="0.8842592592592593"/>
        </c:manualLayout>
      </c:layout>
      <c:pieChart>
        <c:varyColors val="1"/>
        <c:ser>
          <c:idx val="0"/>
          <c:order val="0"/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</c:spPr>
          <c:dPt>
            <c:idx val="0"/>
            <c:bubble3D val="0"/>
            <c:spPr>
              <a:solidFill>
                <a:srgbClr val="00FF00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</c:spPr>
          </c:dPt>
          <c:dLbls>
            <c:txPr>
              <a:bodyPr/>
              <a:lstStyle/>
              <a:p>
                <a:pPr>
                  <a:defRPr sz="1200" b="1">
                    <a:solidFill>
                      <a:sysClr val="windowText" lastClr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Лист1!$I$3:$I$5</c:f>
              <c:strCache>
                <c:ptCount val="2"/>
                <c:pt idx="0">
                  <c:v>Даны разъяснения</c:v>
                </c:pt>
                <c:pt idx="1">
                  <c:v>Направлено по подведомственности</c:v>
                </c:pt>
              </c:strCache>
            </c:strRef>
          </c:cat>
          <c:val>
            <c:numRef>
              <c:f>Лист1!$J$3:$J$5</c:f>
              <c:numCache>
                <c:formatCode>General</c:formatCode>
                <c:ptCount val="3"/>
                <c:pt idx="0">
                  <c:v>74.7</c:v>
                </c:pt>
                <c:pt idx="1">
                  <c:v>25.3</c:v>
                </c:pt>
              </c:numCache>
            </c:numRef>
          </c:val>
        </c:ser>
        <c:ser>
          <c:idx val="1"/>
          <c:order val="1"/>
          <c:cat>
            <c:strRef>
              <c:f>Лист1!$I$3:$I$5</c:f>
              <c:strCache>
                <c:ptCount val="2"/>
                <c:pt idx="0">
                  <c:v>Даны разъяснения</c:v>
                </c:pt>
                <c:pt idx="1">
                  <c:v>Направлено по подведомственности</c:v>
                </c:pt>
              </c:strCache>
            </c:strRef>
          </c:cat>
          <c:val>
            <c:numRef>
              <c:f>Лист1!$J$3:$J$5</c:f>
              <c:numCache>
                <c:formatCode>General</c:formatCode>
                <c:ptCount val="3"/>
                <c:pt idx="0">
                  <c:v>74.7</c:v>
                </c:pt>
                <c:pt idx="1">
                  <c:v>25.3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72141282686886365"/>
          <c:y val="0.44925864396151716"/>
          <c:w val="0.20605630893360555"/>
          <c:h val="0.19408156893903022"/>
        </c:manualLayout>
      </c:layout>
      <c:overlay val="0"/>
      <c:spPr>
        <a:solidFill>
          <a:schemeClr val="tx2">
            <a:lumMod val="40000"/>
            <a:lumOff val="60000"/>
          </a:schemeClr>
        </a:solidFill>
        <a:ln>
          <a:solidFill>
            <a:sysClr val="windowText" lastClr="000000"/>
          </a:solidFill>
        </a:ln>
      </c:spPr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spPr>
    <a:solidFill>
      <a:srgbClr val="0000FF"/>
    </a:solidFill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fld id="{A85ECB50-E225-4855-BC87-A1E98CE882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729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11C4B3-1B80-402D-ABA4-C5C8CA1B8374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1590B-2D8C-4C33-BDE0-405EFE4DA817}" type="slidenum">
              <a:rPr lang="ru-RU"/>
              <a:pPr/>
              <a:t>2</a:t>
            </a:fld>
            <a:endParaRPr lang="ru-RU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8D1370-76D5-48BD-A640-E23F729A357F}" type="slidenum">
              <a:rPr lang="ru-RU"/>
              <a:pPr/>
              <a:t>3</a:t>
            </a:fld>
            <a:endParaRPr lang="ru-RU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4A3382-A4EF-4BED-A298-BAEAE461A14C}" type="slidenum">
              <a:rPr lang="ru-RU"/>
              <a:pPr/>
              <a:t>4</a:t>
            </a:fld>
            <a:endParaRPr 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628104-F2AC-43C5-AF28-B2390DA1C9C4}" type="slidenum">
              <a:rPr lang="ru-RU"/>
              <a:pPr/>
              <a:t>5</a:t>
            </a:fld>
            <a:endParaRPr lang="ru-RU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C2BAAE-EB88-465A-A3F2-4F214CC55412}" type="slidenum">
              <a:rPr lang="ru-RU"/>
              <a:pPr/>
              <a:t>6</a:t>
            </a:fld>
            <a:endParaRPr lang="ru-RU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CA508-EC74-42AF-93C1-175BB53DE11D}" type="slidenum">
              <a:rPr lang="ru-RU"/>
              <a:pPr/>
              <a:t>7</a:t>
            </a:fld>
            <a:endParaRPr lang="ru-RU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2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752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752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52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52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52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52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752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53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75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75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753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75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753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8A9CD3-5267-4D91-A41C-C6D87FA6BE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6AC95D-3779-411C-B008-E42E84E4BA8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5569B4-3F88-48F6-93AF-A65052BD7D3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264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264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64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64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64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64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64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6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6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265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65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65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7FA184-EC0A-4EE1-8250-B5CB6F9143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96A364-2ADD-4C12-97EF-53BA8A69871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C4FCE3-1341-49C8-B493-6AE596CF912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2CDB47-ED7F-4362-AF32-71163FF7C8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A19DD2-6569-4D89-9F6A-16301DD69A8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CC09ED-AF26-427B-B9E4-38E889BBE89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D0CE7C-9CAC-46A7-8AB5-12F37FE5060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BE470E-CFE3-49E2-9D06-A61044D416C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764FB3-11AF-486F-A7E3-64D15BFF223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5B6D7-809F-49F1-BE13-7D810191D22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E71F8F-276C-4D5A-833F-35A8FFA7BD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A475EA-D84A-466A-A0F7-50E67B93099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619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F032246-4AD8-47B3-AAF2-8C956915843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B371F-630B-4DDD-B2AB-29FB43C499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51176-23E2-4BFB-9CA4-48EA42C41E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7C2E5-DAE5-4C9E-B061-10713E08E5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8F742-4C96-4C82-BF70-A4604058AD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E27DC-A4B9-40BD-A099-B7840C22F0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C5A99-9959-4891-9D37-81F5DE4B99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207425-007E-46E9-9E03-5FE8920429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BFD96-A9F5-499B-B600-8EA7E79CCC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9C75-4F4E-4713-A05A-20EAFF4E06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5A2AF-2650-49F6-BED6-14B56E7252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929DC-5BB0-4C39-B97B-03D1B85265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A0F49F-B653-4BC0-9BD2-8227C1656A7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2E672D-DC7E-4FCF-9FD1-06202DCCFF8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20960E-7B2E-4BAB-ABBE-AC8EEA7B36A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62AB6E-1AAC-4C58-93D9-5FC111BB0F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5584D0-1FBA-439E-A86A-93604B7DED1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B410A4-8D14-4237-A18D-9C9E4386E62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fld id="{40C568D0-8440-4D7A-8BF3-9A6FBE36DB56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650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650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65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0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65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50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65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5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65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fld id="{A394647F-F4A3-42F6-A0F6-305818E545DC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116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162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16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16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16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16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4712290-1C19-47FD-BADB-A4126F35318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989138"/>
            <a:ext cx="7772400" cy="25193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2"/>
                </a:solidFill>
              </a:rPr>
              <a:t>Информационно-статистический</a:t>
            </a:r>
            <a:r>
              <a:rPr lang="ru-RU" sz="2000" b="1" dirty="0">
                <a:solidFill>
                  <a:schemeClr val="bg2"/>
                </a:solidFill>
              </a:rPr>
              <a:t>  </a:t>
            </a:r>
            <a:r>
              <a:rPr lang="ru-RU" sz="2800" b="1" dirty="0">
                <a:solidFill>
                  <a:schemeClr val="bg2"/>
                </a:solidFill>
              </a:rPr>
              <a:t>обзор  коллективных  и индивидуальных  обращений  граждан </a:t>
            </a:r>
            <a:br>
              <a:rPr lang="ru-RU" sz="2800" b="1" dirty="0">
                <a:solidFill>
                  <a:schemeClr val="bg2"/>
                </a:solidFill>
              </a:rPr>
            </a:br>
            <a:r>
              <a:rPr lang="ru-RU" sz="2800" b="1" dirty="0">
                <a:solidFill>
                  <a:schemeClr val="bg2"/>
                </a:solidFill>
              </a:rPr>
              <a:t>за  </a:t>
            </a:r>
            <a:r>
              <a:rPr lang="ru-RU" sz="2800" b="1" dirty="0" smtClean="0">
                <a:solidFill>
                  <a:schemeClr val="bg2"/>
                </a:solidFill>
              </a:rPr>
              <a:t>2016 год</a:t>
            </a:r>
            <a:endParaRPr lang="ru-RU" sz="2800" b="1" dirty="0">
              <a:solidFill>
                <a:schemeClr val="bg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437063"/>
            <a:ext cx="7200900" cy="151288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 dirty="0"/>
          </a:p>
          <a:p>
            <a:pPr>
              <a:lnSpc>
                <a:spcPct val="80000"/>
              </a:lnSpc>
            </a:pPr>
            <a:endParaRPr lang="ru-RU" sz="2800" dirty="0"/>
          </a:p>
          <a:p>
            <a:pPr>
              <a:lnSpc>
                <a:spcPct val="80000"/>
              </a:lnSpc>
            </a:pPr>
            <a:r>
              <a:rPr lang="ru-RU" sz="2000" b="1" dirty="0"/>
              <a:t>Министерство природных ресурсов и экологии Камчатского края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r>
              <a:rPr lang="ru-RU" sz="2000"/>
              <a:t>И Н Ф О Р М А Ц И Я  </a:t>
            </a:r>
            <a:br>
              <a:rPr lang="ru-RU" sz="2000"/>
            </a:br>
            <a:r>
              <a:rPr lang="ru-RU" sz="2000" b="0"/>
              <a:t>о  работе  с  коллективными  и  индивидуальными обращениями  граждан, поступившими  в  адрес  Министерства  природных  ресурсов  и  экологии  Камчатского  края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424862" cy="3589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В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2016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году </a:t>
            </a:r>
            <a:r>
              <a:rPr lang="ru-RU" sz="2000" b="1" dirty="0">
                <a:solidFill>
                  <a:schemeClr val="hlink"/>
                </a:solidFill>
                <a:latin typeface="Arial" charset="0"/>
              </a:rPr>
              <a:t>поступило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75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обращений </a:t>
            </a:r>
            <a:r>
              <a:rPr lang="ru-RU" sz="2000" b="1" dirty="0">
                <a:solidFill>
                  <a:schemeClr val="hlink"/>
                </a:solidFill>
                <a:latin typeface="Arial" charset="0"/>
              </a:rPr>
              <a:t>граждан</a:t>
            </a:r>
            <a:r>
              <a:rPr lang="ru-RU" sz="2000" dirty="0">
                <a:solidFill>
                  <a:schemeClr val="hlink"/>
                </a:solidFill>
                <a:latin typeface="Arial" charset="0"/>
              </a:rPr>
              <a:t>.</a:t>
            </a:r>
            <a:r>
              <a:rPr lang="ru-RU" sz="2000" dirty="0">
                <a:latin typeface="Arial" charset="0"/>
              </a:rPr>
              <a:t> В сравнении с </a:t>
            </a:r>
            <a:r>
              <a:rPr lang="ru-RU" sz="2000" dirty="0" smtClean="0">
                <a:latin typeface="Arial" charset="0"/>
              </a:rPr>
              <a:t>аналогичным периодом 2015 года общее </a:t>
            </a:r>
            <a:r>
              <a:rPr lang="ru-RU" sz="2000" dirty="0">
                <a:latin typeface="Arial" charset="0"/>
              </a:rPr>
              <a:t>количество обращений </a:t>
            </a:r>
            <a:r>
              <a:rPr lang="ru-RU" sz="2000" dirty="0" smtClean="0">
                <a:latin typeface="Arial" charset="0"/>
              </a:rPr>
              <a:t>увеличилось в 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2,2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раза</a:t>
            </a:r>
            <a:r>
              <a:rPr lang="ru-RU" sz="2000" b="1" dirty="0" smtClean="0">
                <a:latin typeface="Arial" charset="0"/>
              </a:rPr>
              <a:t> </a:t>
            </a:r>
            <a:r>
              <a:rPr lang="ru-RU" sz="2000" dirty="0" smtClean="0">
                <a:latin typeface="Arial" charset="0"/>
              </a:rPr>
              <a:t>(в </a:t>
            </a:r>
            <a:r>
              <a:rPr lang="ru-RU" sz="2000" dirty="0" smtClean="0">
                <a:latin typeface="Arial" charset="0"/>
              </a:rPr>
              <a:t>2015 года </a:t>
            </a:r>
            <a:r>
              <a:rPr lang="ru-RU" sz="2000" dirty="0">
                <a:latin typeface="Arial" charset="0"/>
              </a:rPr>
              <a:t>поступило </a:t>
            </a:r>
            <a:r>
              <a:rPr lang="ru-RU" sz="2000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ru-RU" sz="2000" dirty="0" smtClean="0">
                <a:solidFill>
                  <a:schemeClr val="hlink"/>
                </a:solidFill>
                <a:latin typeface="Arial" charset="0"/>
              </a:rPr>
              <a:t>34  </a:t>
            </a:r>
            <a:r>
              <a:rPr lang="ru-RU" sz="2000" dirty="0" smtClean="0">
                <a:solidFill>
                  <a:schemeClr val="hlink"/>
                </a:solidFill>
                <a:latin typeface="Arial" charset="0"/>
              </a:rPr>
              <a:t>обращения</a:t>
            </a:r>
            <a:r>
              <a:rPr lang="ru-RU" sz="2000" dirty="0" smtClean="0">
                <a:latin typeface="Arial" charset="0"/>
              </a:rPr>
              <a:t> </a:t>
            </a:r>
            <a:r>
              <a:rPr lang="ru-RU" sz="2000" dirty="0">
                <a:latin typeface="Arial" charset="0"/>
              </a:rPr>
              <a:t>граждан).</a:t>
            </a:r>
          </a:p>
          <a:p>
            <a:endParaRPr lang="ru-RU" sz="2000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hlink"/>
                </a:solidFill>
                <a:latin typeface="Arial" charset="0"/>
              </a:rPr>
              <a:t>В 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декабре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2016 </a:t>
            </a:r>
            <a:r>
              <a:rPr lang="ru-RU" sz="2000" b="1" dirty="0">
                <a:solidFill>
                  <a:schemeClr val="hlink"/>
                </a:solidFill>
                <a:latin typeface="Arial" charset="0"/>
              </a:rPr>
              <a:t>года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поступило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3 обращения</a:t>
            </a:r>
            <a:r>
              <a:rPr lang="ru-RU" sz="2000" dirty="0" smtClean="0">
                <a:latin typeface="Arial" charset="0"/>
              </a:rPr>
              <a:t>, </a:t>
            </a:r>
            <a:r>
              <a:rPr lang="ru-RU" sz="2000" dirty="0">
                <a:latin typeface="Arial" charset="0"/>
              </a:rPr>
              <a:t>за аналогичный период  </a:t>
            </a:r>
            <a:r>
              <a:rPr lang="ru-RU" sz="2000" dirty="0" smtClean="0">
                <a:latin typeface="Arial" charset="0"/>
              </a:rPr>
              <a:t>2015 </a:t>
            </a:r>
            <a:r>
              <a:rPr lang="ru-RU" sz="2000" dirty="0">
                <a:latin typeface="Arial" charset="0"/>
              </a:rPr>
              <a:t>года  </a:t>
            </a:r>
            <a:r>
              <a:rPr lang="ru-RU" sz="2000" dirty="0" smtClean="0">
                <a:latin typeface="Arial" charset="0"/>
              </a:rPr>
              <a:t>поступило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8 обращений </a:t>
            </a:r>
            <a:r>
              <a:rPr lang="ru-RU" sz="2000" dirty="0" smtClean="0">
                <a:latin typeface="Arial" charset="0"/>
              </a:rPr>
              <a:t>граждан</a:t>
            </a:r>
            <a:r>
              <a:rPr lang="ru-RU" sz="2000" dirty="0">
                <a:latin typeface="Arial" charset="0"/>
              </a:rPr>
              <a:t>.</a:t>
            </a:r>
          </a:p>
          <a:p>
            <a:endParaRPr lang="ru-RU" sz="2000" dirty="0">
              <a:latin typeface="Arial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5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 sz="2000" dirty="0">
                <a:latin typeface="Arial Unicode MS" pitchFamily="34" charset="-128"/>
              </a:rPr>
              <a:t>Количество  обращений  поступивших  </a:t>
            </a:r>
            <a:r>
              <a:rPr lang="ru-RU" sz="2000" dirty="0" smtClean="0">
                <a:latin typeface="Arial Unicode MS" pitchFamily="34" charset="-128"/>
              </a:rPr>
              <a:t>в  </a:t>
            </a:r>
            <a:r>
              <a:rPr lang="ru-RU" sz="2000" dirty="0" smtClean="0">
                <a:latin typeface="Arial Unicode MS" pitchFamily="34" charset="-128"/>
              </a:rPr>
              <a:t>2016 </a:t>
            </a:r>
            <a:r>
              <a:rPr lang="ru-RU" sz="2000" dirty="0" smtClean="0">
                <a:latin typeface="Arial Unicode MS" pitchFamily="34" charset="-128"/>
              </a:rPr>
              <a:t> году </a:t>
            </a:r>
            <a:r>
              <a:rPr lang="ru-RU" sz="2000" dirty="0" smtClean="0">
                <a:latin typeface="Arial Unicode MS" pitchFamily="34" charset="-128"/>
              </a:rPr>
              <a:t/>
            </a:r>
            <a:br>
              <a:rPr lang="ru-RU" sz="2000" dirty="0" smtClean="0">
                <a:latin typeface="Arial Unicode MS" pitchFamily="34" charset="-128"/>
              </a:rPr>
            </a:br>
            <a:r>
              <a:rPr lang="ru-RU" sz="2000" dirty="0" smtClean="0">
                <a:latin typeface="Arial Unicode MS" pitchFamily="34" charset="-128"/>
              </a:rPr>
              <a:t>в сравнении </a:t>
            </a:r>
            <a:r>
              <a:rPr lang="ru-RU" sz="2000" dirty="0">
                <a:latin typeface="Arial Unicode MS" pitchFamily="34" charset="-128"/>
              </a:rPr>
              <a:t>с  обращениями,  поступившими  </a:t>
            </a:r>
            <a:r>
              <a:rPr lang="ru-RU" sz="2000" dirty="0" smtClean="0">
                <a:latin typeface="Arial Unicode MS" pitchFamily="34" charset="-128"/>
              </a:rPr>
              <a:t>в </a:t>
            </a:r>
            <a:r>
              <a:rPr lang="ru-RU" sz="2000" dirty="0" smtClean="0">
                <a:latin typeface="Arial Unicode MS" pitchFamily="34" charset="-128"/>
              </a:rPr>
              <a:t/>
            </a:r>
            <a:br>
              <a:rPr lang="ru-RU" sz="2000" dirty="0" smtClean="0">
                <a:latin typeface="Arial Unicode MS" pitchFamily="34" charset="-128"/>
              </a:rPr>
            </a:br>
            <a:r>
              <a:rPr lang="ru-RU" sz="2000" dirty="0" smtClean="0">
                <a:latin typeface="Arial Unicode MS" pitchFamily="34" charset="-128"/>
              </a:rPr>
              <a:t>2015 </a:t>
            </a:r>
            <a:r>
              <a:rPr lang="ru-RU" sz="2000" dirty="0" smtClean="0">
                <a:latin typeface="Arial Unicode MS" pitchFamily="34" charset="-128"/>
              </a:rPr>
              <a:t>году </a:t>
            </a:r>
            <a:r>
              <a:rPr lang="ru-RU" sz="2000" dirty="0">
                <a:latin typeface="Arial Unicode MS" pitchFamily="34" charset="-128"/>
              </a:rPr>
              <a:t>, </a:t>
            </a:r>
            <a:r>
              <a:rPr lang="ru-RU" sz="2000" dirty="0" smtClean="0">
                <a:latin typeface="Arial Unicode MS" pitchFamily="34" charset="-128"/>
              </a:rPr>
              <a:t>с  </a:t>
            </a:r>
            <a:r>
              <a:rPr lang="ru-RU" sz="2000" dirty="0">
                <a:latin typeface="Arial Unicode MS" pitchFamily="34" charset="-128"/>
              </a:rPr>
              <a:t>распределением  по  районам  Камчатского  края</a:t>
            </a:r>
          </a:p>
        </p:txBody>
      </p:sp>
      <p:sp>
        <p:nvSpPr>
          <p:cNvPr id="94216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28775"/>
            <a:ext cx="8229600" cy="4525963"/>
          </a:xfrm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7937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/>
          <a:lstStyle/>
          <a:p>
            <a:r>
              <a:rPr lang="ru-RU" sz="1800" dirty="0">
                <a:latin typeface="Arial" charset="0"/>
              </a:rPr>
              <a:t>Количество обращений поступивших </a:t>
            </a:r>
            <a:br>
              <a:rPr lang="ru-RU" sz="1800" dirty="0">
                <a:latin typeface="Arial" charset="0"/>
              </a:rPr>
            </a:br>
            <a:r>
              <a:rPr lang="ru-RU" sz="1800" dirty="0">
                <a:latin typeface="Arial" charset="0"/>
              </a:rPr>
              <a:t>в Министерство природных ресурсов и  экологии </a:t>
            </a:r>
            <a:br>
              <a:rPr lang="ru-RU" sz="1800" dirty="0">
                <a:latin typeface="Arial" charset="0"/>
              </a:rPr>
            </a:br>
            <a:r>
              <a:rPr lang="ru-RU" sz="1800" dirty="0">
                <a:latin typeface="Arial" charset="0"/>
              </a:rPr>
              <a:t>Камчатского края  </a:t>
            </a:r>
            <a:r>
              <a:rPr lang="ru-RU" sz="1800" dirty="0" smtClean="0">
                <a:latin typeface="Arial" charset="0"/>
              </a:rPr>
              <a:t>в  </a:t>
            </a:r>
            <a:r>
              <a:rPr lang="ru-RU" sz="1800" dirty="0" smtClean="0">
                <a:latin typeface="Arial" charset="0"/>
              </a:rPr>
              <a:t>2015  </a:t>
            </a:r>
            <a:r>
              <a:rPr lang="ru-RU" sz="1800" dirty="0" smtClean="0">
                <a:latin typeface="Arial" charset="0"/>
              </a:rPr>
              <a:t>и   </a:t>
            </a:r>
            <a:r>
              <a:rPr lang="ru-RU" sz="1800" dirty="0" smtClean="0">
                <a:latin typeface="Arial" charset="0"/>
              </a:rPr>
              <a:t>2016 </a:t>
            </a:r>
            <a:r>
              <a:rPr lang="ru-RU" sz="1800" dirty="0" smtClean="0">
                <a:latin typeface="Arial" charset="0"/>
              </a:rPr>
              <a:t>годах</a:t>
            </a:r>
            <a:endParaRPr lang="ru-RU" sz="1800" dirty="0">
              <a:latin typeface="Arial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97329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354137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Поступление, рассмотрение и направление по компетенции обращений  граждан  </a:t>
            </a:r>
            <a:r>
              <a:rPr lang="ru-RU" sz="2000" dirty="0" smtClean="0">
                <a:latin typeface="Arial" charset="0"/>
              </a:rPr>
              <a:t>в </a:t>
            </a:r>
            <a:r>
              <a:rPr lang="ru-RU" sz="2000" dirty="0" smtClean="0">
                <a:latin typeface="Arial" charset="0"/>
              </a:rPr>
              <a:t>2016 </a:t>
            </a:r>
            <a:r>
              <a:rPr lang="ru-RU" sz="2000" dirty="0" smtClean="0">
                <a:latin typeface="Arial" charset="0"/>
              </a:rPr>
              <a:t>году</a:t>
            </a:r>
            <a:endParaRPr lang="ru-RU" sz="2000" dirty="0">
              <a:latin typeface="Arial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grpSp>
        <p:nvGrpSpPr>
          <p:cNvPr id="118891" name="Group 107"/>
          <p:cNvGrpSpPr>
            <a:grpSpLocks noChangeAspect="1"/>
          </p:cNvGrpSpPr>
          <p:nvPr/>
        </p:nvGrpSpPr>
        <p:grpSpPr bwMode="auto">
          <a:xfrm>
            <a:off x="1331913" y="1916113"/>
            <a:ext cx="5715000" cy="3771900"/>
            <a:chOff x="2439" y="1641"/>
            <a:chExt cx="7059" cy="4598"/>
          </a:xfrm>
        </p:grpSpPr>
        <p:sp>
          <p:nvSpPr>
            <p:cNvPr id="118904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2439" y="1641"/>
              <a:ext cx="7059" cy="4598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ru-RU"/>
            </a:p>
          </p:txBody>
        </p:sp>
        <p:sp>
          <p:nvSpPr>
            <p:cNvPr id="118903" name="Rectangle 119"/>
            <p:cNvSpPr>
              <a:spLocks noChangeArrowheads="1"/>
            </p:cNvSpPr>
            <p:nvPr/>
          </p:nvSpPr>
          <p:spPr bwMode="auto">
            <a:xfrm>
              <a:off x="2439" y="5403"/>
              <a:ext cx="2541" cy="836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dirty="0">
                  <a:latin typeface="Arial" charset="0"/>
                  <a:cs typeface="Times New Roman" pitchFamily="18" charset="0"/>
                </a:rPr>
                <a:t> </a:t>
              </a:r>
              <a:endParaRPr lang="ru-RU" sz="800" dirty="0">
                <a:latin typeface="Arial" charset="0"/>
              </a:endParaRPr>
            </a:p>
            <a:p>
              <a:pPr algn="ctr" eaLnBrk="0" hangingPunct="0"/>
              <a:r>
                <a:rPr lang="ru-RU" b="1" dirty="0">
                  <a:cs typeface="Times New Roman" pitchFamily="18" charset="0"/>
                </a:rPr>
                <a:t>На личном приеме</a:t>
              </a:r>
              <a:endParaRPr lang="ru-RU" dirty="0"/>
            </a:p>
            <a:p>
              <a:pPr algn="ctr" eaLnBrk="0" hangingPunct="0"/>
              <a:r>
                <a:rPr lang="ru-RU" b="1" dirty="0">
                  <a:cs typeface="Times New Roman" pitchFamily="18" charset="0"/>
                </a:rPr>
                <a:t> </a:t>
              </a:r>
              <a:r>
                <a:rPr lang="ru-RU" b="1" dirty="0" smtClean="0">
                  <a:cs typeface="Times New Roman" pitchFamily="18" charset="0"/>
                </a:rPr>
                <a:t>2 обращения (</a:t>
              </a:r>
              <a:r>
                <a:rPr lang="ru-RU" b="1" dirty="0" smtClean="0">
                  <a:cs typeface="Times New Roman" pitchFamily="18" charset="0"/>
                </a:rPr>
                <a:t>2,6</a:t>
              </a:r>
              <a:r>
                <a:rPr lang="ru-RU" b="1" dirty="0" smtClean="0">
                  <a:cs typeface="Times New Roman" pitchFamily="18" charset="0"/>
                </a:rPr>
                <a:t> </a:t>
              </a:r>
              <a:r>
                <a:rPr lang="ru-RU" b="1" dirty="0" smtClean="0">
                  <a:cs typeface="Times New Roman" pitchFamily="18" charset="0"/>
                </a:rPr>
                <a:t>%)</a:t>
              </a:r>
              <a:endParaRPr lang="ru-RU" dirty="0"/>
            </a:p>
          </p:txBody>
        </p:sp>
        <p:sp>
          <p:nvSpPr>
            <p:cNvPr id="118902" name="Rectangle 118"/>
            <p:cNvSpPr>
              <a:spLocks noChangeArrowheads="1"/>
            </p:cNvSpPr>
            <p:nvPr/>
          </p:nvSpPr>
          <p:spPr bwMode="auto">
            <a:xfrm>
              <a:off x="5545" y="2059"/>
              <a:ext cx="1694" cy="4041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Министерством природных ресурсов и экологии Камчатского края </a:t>
              </a:r>
              <a:r>
                <a:rPr lang="ru-RU" dirty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рассмотрены</a:t>
              </a:r>
              <a:endParaRPr lang="ru-RU" dirty="0">
                <a:solidFill>
                  <a:schemeClr val="bg2"/>
                </a:solidFill>
                <a:latin typeface="Arial" charset="0"/>
              </a:endParaRPr>
            </a:p>
            <a:p>
              <a:pPr algn="ctr" eaLnBrk="0" hangingPunct="0"/>
              <a:r>
                <a:rPr lang="ru-RU" b="1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56 (</a:t>
              </a:r>
              <a:r>
                <a:rPr lang="ru-RU" b="1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74</a:t>
              </a:r>
              <a:r>
                <a:rPr lang="ru-RU" b="1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.7 </a:t>
              </a:r>
              <a:r>
                <a:rPr lang="ru-RU" b="1" dirty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%) </a:t>
              </a:r>
              <a:r>
                <a:rPr lang="ru-RU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обращений</a:t>
              </a:r>
              <a:endParaRPr lang="ru-RU" dirty="0">
                <a:solidFill>
                  <a:schemeClr val="bg2"/>
                </a:solidFill>
                <a:latin typeface="Arial" charset="0"/>
              </a:endParaRPr>
            </a:p>
            <a:p>
              <a:pPr algn="ctr" eaLnBrk="0" hangingPunct="0"/>
              <a:endParaRPr lang="ru-RU" dirty="0">
                <a:solidFill>
                  <a:schemeClr val="bg2"/>
                </a:solidFill>
                <a:latin typeface="Arial" charset="0"/>
              </a:endParaRPr>
            </a:p>
            <a:p>
              <a:pPr algn="ctr" eaLnBrk="0" hangingPunct="0"/>
              <a:r>
                <a:rPr lang="ru-RU" b="1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19 (25,3</a:t>
              </a:r>
              <a:r>
                <a:rPr lang="ru-RU" b="1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%) </a:t>
              </a:r>
              <a:endParaRPr lang="ru-RU" dirty="0">
                <a:solidFill>
                  <a:schemeClr val="bg2"/>
                </a:solidFill>
                <a:latin typeface="Arial" charset="0"/>
              </a:endParaRPr>
            </a:p>
            <a:p>
              <a:pPr algn="ctr" eaLnBrk="0" hangingPunct="0"/>
              <a:r>
                <a:rPr lang="ru-RU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обращений направлены </a:t>
              </a:r>
              <a:r>
                <a:rPr lang="ru-RU" dirty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для рассмотрения по </a:t>
              </a:r>
              <a:r>
                <a:rPr lang="ru-RU" dirty="0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подведомствен</a:t>
              </a:r>
            </a:p>
            <a:p>
              <a:pPr algn="ctr" eaLnBrk="0" hangingPunct="0"/>
              <a:r>
                <a:rPr lang="ru-RU" dirty="0" err="1" smtClean="0">
                  <a:solidFill>
                    <a:schemeClr val="bg2"/>
                  </a:solidFill>
                  <a:latin typeface="Arial" charset="0"/>
                  <a:cs typeface="Times New Roman" pitchFamily="18" charset="0"/>
                </a:rPr>
                <a:t>ности</a:t>
              </a:r>
              <a:endParaRPr lang="ru-RU" dirty="0">
                <a:solidFill>
                  <a:schemeClr val="bg2"/>
                </a:solidFill>
                <a:latin typeface="Arial" charset="0"/>
              </a:endParaRPr>
            </a:p>
            <a:p>
              <a:pPr algn="ctr" eaLnBrk="0" hangingPunct="0"/>
              <a:endParaRPr lang="ru-RU" dirty="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118901" name="Line 117"/>
            <p:cNvSpPr>
              <a:spLocks noChangeShapeType="1"/>
            </p:cNvSpPr>
            <p:nvPr/>
          </p:nvSpPr>
          <p:spPr bwMode="auto">
            <a:xfrm>
              <a:off x="4968" y="2338"/>
              <a:ext cx="56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900" name="Line 116"/>
            <p:cNvSpPr>
              <a:spLocks noChangeShapeType="1"/>
            </p:cNvSpPr>
            <p:nvPr/>
          </p:nvSpPr>
          <p:spPr bwMode="auto">
            <a:xfrm>
              <a:off x="4964" y="3731"/>
              <a:ext cx="581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99" name="Line 115"/>
            <p:cNvSpPr>
              <a:spLocks noChangeShapeType="1"/>
            </p:cNvSpPr>
            <p:nvPr/>
          </p:nvSpPr>
          <p:spPr bwMode="auto">
            <a:xfrm>
              <a:off x="4959" y="4846"/>
              <a:ext cx="56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98" name="Line 114"/>
            <p:cNvSpPr>
              <a:spLocks noChangeShapeType="1"/>
            </p:cNvSpPr>
            <p:nvPr/>
          </p:nvSpPr>
          <p:spPr bwMode="auto">
            <a:xfrm>
              <a:off x="4980" y="5821"/>
              <a:ext cx="56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97" name="Rectangle 113"/>
            <p:cNvSpPr>
              <a:spLocks noChangeArrowheads="1"/>
            </p:cNvSpPr>
            <p:nvPr/>
          </p:nvSpPr>
          <p:spPr bwMode="auto">
            <a:xfrm>
              <a:off x="7804" y="3731"/>
              <a:ext cx="1694" cy="1257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00" b="1" dirty="0">
                  <a:latin typeface="Arial" charset="0"/>
                  <a:cs typeface="Times New Roman" pitchFamily="18" charset="0"/>
                </a:rPr>
                <a:t>Исполнительные органы государственной власти</a:t>
              </a:r>
              <a:endParaRPr lang="ru-RU" sz="800" dirty="0">
                <a:latin typeface="Arial" charset="0"/>
              </a:endParaRPr>
            </a:p>
            <a:p>
              <a:pPr algn="ctr" eaLnBrk="0" hangingPunct="0"/>
              <a:r>
                <a:rPr lang="ru-RU" sz="1000" b="1" dirty="0" smtClean="0">
                  <a:latin typeface="Arial" charset="0"/>
                  <a:cs typeface="Times New Roman" pitchFamily="18" charset="0"/>
                </a:rPr>
                <a:t>5 </a:t>
              </a:r>
              <a:r>
                <a:rPr lang="ru-RU" sz="1000" dirty="0" smtClean="0">
                  <a:latin typeface="Arial" charset="0"/>
                  <a:cs typeface="Times New Roman" pitchFamily="18" charset="0"/>
                </a:rPr>
                <a:t>обращений</a:t>
              </a:r>
              <a:endParaRPr lang="ru-RU" sz="1800" dirty="0">
                <a:latin typeface="Arial" charset="0"/>
              </a:endParaRPr>
            </a:p>
          </p:txBody>
        </p:sp>
        <p:sp>
          <p:nvSpPr>
            <p:cNvPr id="118896" name="Rectangle 112"/>
            <p:cNvSpPr>
              <a:spLocks noChangeArrowheads="1"/>
            </p:cNvSpPr>
            <p:nvPr/>
          </p:nvSpPr>
          <p:spPr bwMode="auto">
            <a:xfrm>
              <a:off x="7804" y="5125"/>
              <a:ext cx="1694" cy="836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00" b="1" dirty="0">
                  <a:latin typeface="Arial" charset="0"/>
                  <a:cs typeface="Times New Roman" pitchFamily="18" charset="0"/>
                </a:rPr>
                <a:t>Органы местного самоуправления</a:t>
              </a:r>
              <a:endParaRPr lang="ru-RU" sz="800" dirty="0">
                <a:latin typeface="Arial" charset="0"/>
              </a:endParaRPr>
            </a:p>
            <a:p>
              <a:pPr algn="ctr" eaLnBrk="0" hangingPunct="0"/>
              <a:r>
                <a:rPr lang="ru-RU" sz="1000" b="1" dirty="0" smtClean="0">
                  <a:latin typeface="Arial" charset="0"/>
                  <a:cs typeface="Times New Roman" pitchFamily="18" charset="0"/>
                </a:rPr>
                <a:t>10 </a:t>
              </a:r>
              <a:r>
                <a:rPr lang="ru-RU" sz="1000" dirty="0" smtClean="0">
                  <a:latin typeface="Arial" charset="0"/>
                  <a:cs typeface="Times New Roman" pitchFamily="18" charset="0"/>
                </a:rPr>
                <a:t>обращений</a:t>
              </a:r>
              <a:endParaRPr lang="ru-RU" sz="1800" dirty="0">
                <a:latin typeface="Arial" charset="0"/>
              </a:endParaRPr>
            </a:p>
          </p:txBody>
        </p:sp>
        <p:sp>
          <p:nvSpPr>
            <p:cNvPr id="118895" name="Rectangle 111"/>
            <p:cNvSpPr>
              <a:spLocks noChangeArrowheads="1"/>
            </p:cNvSpPr>
            <p:nvPr/>
          </p:nvSpPr>
          <p:spPr bwMode="auto">
            <a:xfrm>
              <a:off x="7804" y="2432"/>
              <a:ext cx="1694" cy="116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00" b="1" dirty="0">
                  <a:latin typeface="Arial" charset="0"/>
                  <a:cs typeface="Times New Roman" pitchFamily="18" charset="0"/>
                </a:rPr>
                <a:t>Федеральные органы государственной власти</a:t>
              </a:r>
              <a:endParaRPr lang="ru-RU" sz="800" dirty="0">
                <a:latin typeface="Arial" charset="0"/>
              </a:endParaRPr>
            </a:p>
            <a:p>
              <a:pPr algn="ctr" eaLnBrk="0" hangingPunct="0"/>
              <a:r>
                <a:rPr lang="ru-RU" sz="1000" b="1" dirty="0" smtClean="0">
                  <a:latin typeface="Arial" charset="0"/>
                  <a:cs typeface="Times New Roman" pitchFamily="18" charset="0"/>
                </a:rPr>
                <a:t>9  </a:t>
              </a:r>
              <a:r>
                <a:rPr lang="ru-RU" sz="1000" dirty="0" smtClean="0">
                  <a:latin typeface="Arial" charset="0"/>
                  <a:cs typeface="Times New Roman" pitchFamily="18" charset="0"/>
                </a:rPr>
                <a:t>обращений</a:t>
              </a:r>
              <a:endParaRPr lang="ru-RU" sz="1800" dirty="0">
                <a:latin typeface="Arial" charset="0"/>
              </a:endParaRPr>
            </a:p>
          </p:txBody>
        </p:sp>
        <p:sp>
          <p:nvSpPr>
            <p:cNvPr id="118894" name="Line 110"/>
            <p:cNvSpPr>
              <a:spLocks noChangeShapeType="1"/>
            </p:cNvSpPr>
            <p:nvPr/>
          </p:nvSpPr>
          <p:spPr bwMode="auto">
            <a:xfrm flipV="1">
              <a:off x="7239" y="3174"/>
              <a:ext cx="565" cy="6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93" name="Line 109"/>
            <p:cNvSpPr>
              <a:spLocks noChangeShapeType="1"/>
            </p:cNvSpPr>
            <p:nvPr/>
          </p:nvSpPr>
          <p:spPr bwMode="auto">
            <a:xfrm>
              <a:off x="7239" y="4149"/>
              <a:ext cx="565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892" name="Line 108"/>
            <p:cNvSpPr>
              <a:spLocks noChangeShapeType="1"/>
            </p:cNvSpPr>
            <p:nvPr/>
          </p:nvSpPr>
          <p:spPr bwMode="auto">
            <a:xfrm>
              <a:off x="7239" y="4428"/>
              <a:ext cx="565" cy="111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8905" name="Rectangle 121"/>
          <p:cNvSpPr>
            <a:spLocks noChangeArrowheads="1"/>
          </p:cNvSpPr>
          <p:nvPr/>
        </p:nvSpPr>
        <p:spPr bwMode="auto">
          <a:xfrm>
            <a:off x="971550" y="1628775"/>
            <a:ext cx="2489200" cy="1244600"/>
          </a:xfrm>
          <a:prstGeom prst="rect">
            <a:avLst/>
          </a:prstGeom>
          <a:solidFill>
            <a:srgbClr val="0000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cs typeface="Times New Roman" pitchFamily="18" charset="0"/>
              </a:rPr>
              <a:t>Отдел по организации работы с обращениями граждан Главного контрольного управления Губернатора и Правительства Камчатского края</a:t>
            </a:r>
            <a:endParaRPr lang="ru-RU" dirty="0"/>
          </a:p>
          <a:p>
            <a:pPr algn="ctr" eaLnBrk="0" hangingPunct="0"/>
            <a:r>
              <a:rPr lang="ru-RU" b="1" dirty="0" smtClean="0">
                <a:cs typeface="Times New Roman" pitchFamily="18" charset="0"/>
              </a:rPr>
              <a:t>34 </a:t>
            </a:r>
            <a:r>
              <a:rPr lang="ru-RU" b="1" dirty="0" smtClean="0">
                <a:cs typeface="Times New Roman" pitchFamily="18" charset="0"/>
              </a:rPr>
              <a:t>обращение </a:t>
            </a:r>
            <a:endParaRPr lang="ru-RU" dirty="0"/>
          </a:p>
        </p:txBody>
      </p:sp>
      <p:sp>
        <p:nvSpPr>
          <p:cNvPr id="118906" name="Rectangle 122"/>
          <p:cNvSpPr>
            <a:spLocks noChangeArrowheads="1"/>
          </p:cNvSpPr>
          <p:nvPr/>
        </p:nvSpPr>
        <p:spPr bwMode="auto">
          <a:xfrm>
            <a:off x="971550" y="3068638"/>
            <a:ext cx="2489200" cy="685800"/>
          </a:xfrm>
          <a:prstGeom prst="rect">
            <a:avLst/>
          </a:prstGeom>
          <a:solidFill>
            <a:srgbClr val="0000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cs typeface="Times New Roman" pitchFamily="18" charset="0"/>
              </a:rPr>
              <a:t>Интернет, факс</a:t>
            </a:r>
            <a:endParaRPr lang="ru-RU" dirty="0"/>
          </a:p>
          <a:p>
            <a:pPr algn="ctr" eaLnBrk="0" hangingPunct="0"/>
            <a:r>
              <a:rPr lang="ru-RU" b="1" dirty="0" smtClean="0">
                <a:cs typeface="Times New Roman" pitchFamily="18" charset="0"/>
              </a:rPr>
              <a:t>43 обращения  </a:t>
            </a:r>
            <a:r>
              <a:rPr lang="ru-RU" b="1" dirty="0" smtClean="0">
                <a:cs typeface="Times New Roman" pitchFamily="18" charset="0"/>
              </a:rPr>
              <a:t>(</a:t>
            </a:r>
            <a:r>
              <a:rPr lang="ru-RU" b="1" dirty="0" smtClean="0">
                <a:cs typeface="Times New Roman" pitchFamily="18" charset="0"/>
              </a:rPr>
              <a:t>57,3%)</a:t>
            </a:r>
            <a:endParaRPr lang="ru-RU" dirty="0"/>
          </a:p>
          <a:p>
            <a:pPr eaLnBrk="0" hangingPunct="0"/>
            <a:endParaRPr lang="ru-RU" dirty="0"/>
          </a:p>
        </p:txBody>
      </p:sp>
      <p:sp>
        <p:nvSpPr>
          <p:cNvPr id="118907" name="Rectangle 123"/>
          <p:cNvSpPr>
            <a:spLocks noChangeArrowheads="1"/>
          </p:cNvSpPr>
          <p:nvPr/>
        </p:nvSpPr>
        <p:spPr bwMode="auto">
          <a:xfrm>
            <a:off x="971550" y="4076700"/>
            <a:ext cx="2489200" cy="571500"/>
          </a:xfrm>
          <a:prstGeom prst="rect">
            <a:avLst/>
          </a:prstGeom>
          <a:solidFill>
            <a:srgbClr val="0000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cs typeface="Times New Roman" pitchFamily="18" charset="0"/>
              </a:rPr>
              <a:t>Почта</a:t>
            </a:r>
            <a:endParaRPr lang="ru-RU" dirty="0"/>
          </a:p>
          <a:p>
            <a:pPr algn="ctr" eaLnBrk="0" hangingPunct="0"/>
            <a:r>
              <a:rPr lang="ru-RU" b="1" dirty="0" smtClean="0">
                <a:cs typeface="Times New Roman" pitchFamily="18" charset="0"/>
              </a:rPr>
              <a:t>30 </a:t>
            </a:r>
            <a:r>
              <a:rPr lang="ru-RU" b="1" dirty="0" smtClean="0">
                <a:cs typeface="Times New Roman" pitchFamily="18" charset="0"/>
              </a:rPr>
              <a:t>обращений (</a:t>
            </a:r>
            <a:r>
              <a:rPr lang="ru-RU" b="1" dirty="0" smtClean="0">
                <a:cs typeface="Times New Roman" pitchFamily="18" charset="0"/>
              </a:rPr>
              <a:t>40,1 </a:t>
            </a:r>
            <a:r>
              <a:rPr lang="ru-RU" b="1" dirty="0">
                <a:cs typeface="Times New Roman" pitchFamily="18" charset="0"/>
              </a:rPr>
              <a:t>%)</a:t>
            </a:r>
            <a:endParaRPr lang="ru-RU" dirty="0"/>
          </a:p>
        </p:txBody>
      </p:sp>
      <p:sp>
        <p:nvSpPr>
          <p:cNvPr id="118908" name="Rectangle 124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</a:rPr>
              <a:t>Доля тем в общем количестве вопросов, содержащихся в обращениях, рассмотренных </a:t>
            </a:r>
            <a:r>
              <a:rPr lang="ru-RU" sz="2000" dirty="0" smtClean="0">
                <a:latin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</a:rPr>
              <a:t>2016 </a:t>
            </a:r>
            <a:r>
              <a:rPr lang="ru-RU" sz="2000" dirty="0" smtClean="0">
                <a:latin typeface="Times New Roman" pitchFamily="18" charset="0"/>
              </a:rPr>
              <a:t>году</a:t>
            </a:r>
            <a:endParaRPr lang="ru-RU" sz="2000" dirty="0">
              <a:latin typeface="Times New Roman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8689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Результаты  рассмотрения  обращений граждан,</a:t>
            </a:r>
            <a:br>
              <a:rPr lang="ru-RU" sz="2000" dirty="0">
                <a:latin typeface="Arial" charset="0"/>
              </a:rPr>
            </a:br>
            <a:r>
              <a:rPr lang="ru-RU" sz="2000" dirty="0">
                <a:latin typeface="Arial" charset="0"/>
              </a:rPr>
              <a:t> поступивших  в  Министерство  природных ресурсов  и экологии  Камчатского  края  </a:t>
            </a:r>
            <a:r>
              <a:rPr lang="ru-RU" sz="2000" dirty="0" smtClean="0">
                <a:latin typeface="Arial" charset="0"/>
              </a:rPr>
              <a:t>в </a:t>
            </a:r>
            <a:r>
              <a:rPr lang="ru-RU" sz="2000" dirty="0" smtClean="0">
                <a:latin typeface="Arial" charset="0"/>
              </a:rPr>
              <a:t>2016 </a:t>
            </a:r>
            <a:r>
              <a:rPr lang="ru-RU" sz="2000" dirty="0" smtClean="0">
                <a:latin typeface="Arial" charset="0"/>
              </a:rPr>
              <a:t>году</a:t>
            </a:r>
            <a:endParaRPr lang="ru-RU" sz="2000" dirty="0">
              <a:latin typeface="Arial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2999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чение">
  <a:themeElements>
    <a:clrScheme name="1_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1_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691</TotalTime>
  <Words>203</Words>
  <Application>Microsoft Office PowerPoint</Application>
  <PresentationFormat>Экран (4:3)</PresentationFormat>
  <Paragraphs>42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Течение</vt:lpstr>
      <vt:lpstr>1_Течение</vt:lpstr>
      <vt:lpstr>Океан</vt:lpstr>
      <vt:lpstr>Информационно-статистический  обзор  коллективных  и индивидуальных  обращений  граждан  за  2016 год</vt:lpstr>
      <vt:lpstr>И Н Ф О Р М А Ц И Я   о  работе  с  коллективными  и  индивидуальными обращениями  граждан, поступившими  в  адрес  Министерства  природных  ресурсов  и  экологии  Камчатского  края</vt:lpstr>
      <vt:lpstr>Количество  обращений  поступивших  в  2016  году  в сравнении с  обращениями,  поступившими  в  2015 году , с  распределением  по  районам  Камчатского  края</vt:lpstr>
      <vt:lpstr>Количество обращений поступивших  в Министерство природных ресурсов и  экологии  Камчатского края  в  2015  и   2016 годах</vt:lpstr>
      <vt:lpstr>Поступление, рассмотрение и направление по компетенции обращений  граждан  в 2016 году</vt:lpstr>
      <vt:lpstr>Доля тем в общем количестве вопросов, содержащихся в обращениях, рассмотренных в 2016 году</vt:lpstr>
      <vt:lpstr>Результаты  рассмотрения  обращений граждан,  поступивших  в  Министерство  природных ресурсов  и экологии  Камчатского  края  в 2016 году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Аналитический обзор обращений граждан</dc:title>
  <dc:creator>Светлана</dc:creator>
  <cp:lastModifiedBy>SVETLANA</cp:lastModifiedBy>
  <cp:revision>125</cp:revision>
  <dcterms:created xsi:type="dcterms:W3CDTF">2011-01-31T10:29:36Z</dcterms:created>
  <dcterms:modified xsi:type="dcterms:W3CDTF">2016-12-28T10:01:36Z</dcterms:modified>
</cp:coreProperties>
</file>