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8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SVETLANA\Desktop\&#1050;&#1085;&#1080;&#1075;&#1072;1-&#1086;&#1073;&#1088;&#1072;&#1097;&#1077;&#1085;&#1080;&#1103;%20%202016%20&#1075;&#1086;&#1076;%201.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SVETLANA\Desktop\&#1050;&#1085;&#1080;&#1075;&#1072;1-&#1086;&#1073;&#1088;&#1072;&#1097;&#1077;&#1085;&#1080;&#1103;%20%202016%20&#1075;&#1086;&#1076;%201.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SVETLANA\Desktop\&#1050;&#1085;&#1080;&#1075;&#1072;1-&#1086;&#1073;&#1088;&#1072;&#1097;&#1077;&#1085;&#1080;&#1103;%20%202016%20&#1075;&#1086;&#1076;%201.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SVETLANA\Desktop\&#1050;&#1085;&#1080;&#1075;&#1072;1-&#1086;&#1073;&#1088;&#1072;&#1097;&#1077;&#1085;&#1080;&#1103;%20%202016%20&#1075;&#1086;&#1076;%201.1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Лист1!$F$4:$F$15</c:f>
              <c:numCache>
                <c:formatCode>General</c:formatCode>
                <c:ptCount val="12"/>
                <c:pt idx="0">
                  <c:v>2.6</c:v>
                </c:pt>
                <c:pt idx="1">
                  <c:v>1.3</c:v>
                </c:pt>
                <c:pt idx="2">
                  <c:v>2.6</c:v>
                </c:pt>
                <c:pt idx="3">
                  <c:v>10.5</c:v>
                </c:pt>
                <c:pt idx="4">
                  <c:v>0</c:v>
                </c:pt>
                <c:pt idx="5">
                  <c:v>48.9</c:v>
                </c:pt>
                <c:pt idx="6">
                  <c:v>3.9</c:v>
                </c:pt>
                <c:pt idx="7">
                  <c:v>0</c:v>
                </c:pt>
                <c:pt idx="8">
                  <c:v>0</c:v>
                </c:pt>
                <c:pt idx="9">
                  <c:v>1.3</c:v>
                </c:pt>
                <c:pt idx="10">
                  <c:v>1.3</c:v>
                </c:pt>
                <c:pt idx="11">
                  <c:v>27.6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Лист1!$E$4:$E$15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Вилючинский городской округ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Усть-Камчатский район</c:v>
                </c:pt>
                <c:pt idx="8">
                  <c:v>Пенжинский  район</c:v>
                </c:pt>
                <c:pt idx="9">
                  <c:v>Олюторский район</c:v>
                </c:pt>
                <c:pt idx="10">
                  <c:v>Карагинский район</c:v>
                </c:pt>
                <c:pt idx="11">
                  <c:v>За пределами Камчатского края</c:v>
                </c:pt>
              </c:strCache>
            </c:strRef>
          </c:cat>
          <c:val>
            <c:numRef>
              <c:f>Лист1!$G$4:$G$15</c:f>
              <c:numCache>
                <c:formatCode>General</c:formatCode>
                <c:ptCount val="12"/>
                <c:pt idx="0">
                  <c:v>1.3</c:v>
                </c:pt>
                <c:pt idx="1">
                  <c:v>2.6</c:v>
                </c:pt>
                <c:pt idx="2">
                  <c:v>0</c:v>
                </c:pt>
                <c:pt idx="3">
                  <c:v>17.3</c:v>
                </c:pt>
                <c:pt idx="4">
                  <c:v>1.3</c:v>
                </c:pt>
                <c:pt idx="5">
                  <c:v>68.3</c:v>
                </c:pt>
                <c:pt idx="6">
                  <c:v>0</c:v>
                </c:pt>
                <c:pt idx="7">
                  <c:v>2.6</c:v>
                </c:pt>
                <c:pt idx="8">
                  <c:v>0</c:v>
                </c:pt>
                <c:pt idx="9">
                  <c:v>1.3</c:v>
                </c:pt>
                <c:pt idx="10">
                  <c:v>0</c:v>
                </c:pt>
                <c:pt idx="11">
                  <c:v>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830720"/>
        <c:axId val="148484032"/>
      </c:barChart>
      <c:catAx>
        <c:axId val="156830720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sz="1050" b="1"/>
            </a:pPr>
            <a:endParaRPr lang="ru-RU"/>
          </a:p>
        </c:txPr>
        <c:crossAx val="148484032"/>
        <c:crosses val="autoZero"/>
        <c:auto val="0"/>
        <c:lblAlgn val="ctr"/>
        <c:lblOffset val="100"/>
        <c:noMultiLvlLbl val="0"/>
      </c:catAx>
      <c:valAx>
        <c:axId val="1484840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56830720"/>
        <c:crosses val="max"/>
        <c:crossBetween val="between"/>
      </c:valAx>
      <c:spPr>
        <a:noFill/>
        <a:ln w="25400">
          <a:noFill/>
        </a:ln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Лист1!$A$4:$A$15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Лист1!$B$4:$B$15</c:f>
              <c:numCache>
                <c:formatCode>General</c:formatCode>
                <c:ptCount val="12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8</c:v>
                </c:pt>
                <c:pt idx="4">
                  <c:v>3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  <c:pt idx="9">
                  <c:v>6</c:v>
                </c:pt>
                <c:pt idx="10">
                  <c:v>10</c:v>
                </c:pt>
                <c:pt idx="11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Лист1!$A$4:$A$15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Лист1!$C$4:$C$15</c:f>
              <c:numCache>
                <c:formatCode>General</c:formatCode>
                <c:ptCount val="12"/>
                <c:pt idx="0">
                  <c:v>6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16</c:v>
                </c:pt>
                <c:pt idx="6">
                  <c:v>6</c:v>
                </c:pt>
                <c:pt idx="7">
                  <c:v>3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827648"/>
        <c:axId val="148722176"/>
      </c:barChart>
      <c:catAx>
        <c:axId val="156827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148722176"/>
        <c:crosses val="autoZero"/>
        <c:auto val="1"/>
        <c:lblAlgn val="ctr"/>
        <c:lblOffset val="100"/>
        <c:noMultiLvlLbl val="0"/>
      </c:catAx>
      <c:valAx>
        <c:axId val="148722176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56827648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27536231884056E-2"/>
          <c:y val="4.1025641025641026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Лист1!$L$3:$L$12</c:f>
              <c:strCache>
                <c:ptCount val="10"/>
                <c:pt idx="0">
                  <c:v>Вопросы сбора, хранения, транспортирования, утилизации твердых коммунальных отходов</c:v>
                </c:pt>
                <c:pt idx="1">
                  <c:v>Вопросы использования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создания, преобразования объектов особо охраняемых природных территорий</c:v>
                </c:pt>
                <c:pt idx="6">
                  <c:v>Вопросы ликвидации несанкционированных свалок автомобильных шин, строительного мусора</c:v>
                </c:pt>
                <c:pt idx="7">
                  <c:v>Вопросы тушения лесных пожаров</c:v>
                </c:pt>
                <c:pt idx="8">
                  <c:v>Вопросы переработки отходов, осадков промышленных и коммунальных стоков</c:v>
                </c:pt>
                <c:pt idx="9">
                  <c:v>Другие вопросы</c:v>
                </c:pt>
              </c:strCache>
            </c:strRef>
          </c:cat>
          <c:val>
            <c:numRef>
              <c:f>Лист1!$M$3:$M$12</c:f>
              <c:numCache>
                <c:formatCode>General</c:formatCode>
                <c:ptCount val="10"/>
                <c:pt idx="0">
                  <c:v>5.3</c:v>
                </c:pt>
                <c:pt idx="1">
                  <c:v>14.7</c:v>
                </c:pt>
                <c:pt idx="2">
                  <c:v>14.7</c:v>
                </c:pt>
                <c:pt idx="3">
                  <c:v>6.6</c:v>
                </c:pt>
                <c:pt idx="4">
                  <c:v>6.6</c:v>
                </c:pt>
                <c:pt idx="5">
                  <c:v>8</c:v>
                </c:pt>
                <c:pt idx="6">
                  <c:v>26.7</c:v>
                </c:pt>
                <c:pt idx="7">
                  <c:v>1.3</c:v>
                </c:pt>
                <c:pt idx="8">
                  <c:v>9.5</c:v>
                </c:pt>
                <c:pt idx="9">
                  <c:v>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284919548099966"/>
          <c:y val="0.57681451357041913"/>
          <c:w val="0.73806972498002954"/>
          <c:h val="0.3850902483343428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sz="10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74.7</c:v>
                </c:pt>
                <c:pt idx="1">
                  <c:v>25.3</c:v>
                </c:pt>
              </c:numCache>
            </c:numRef>
          </c:val>
        </c:ser>
        <c:ser>
          <c:idx val="1"/>
          <c:order val="1"/>
          <c:cat>
            <c:strRef>
              <c:f>Лист1!$I$3:$I$5</c:f>
              <c:strCache>
                <c:ptCount val="2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74.7</c:v>
                </c:pt>
                <c:pt idx="1">
                  <c:v>25.3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72141282686886365"/>
          <c:y val="0.44925864396151716"/>
          <c:w val="0.20605630893360555"/>
          <c:h val="0.19408156893903022"/>
        </c:manualLayout>
      </c:layout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 </a:t>
            </a:r>
            <a:r>
              <a:rPr lang="ru-RU" sz="2800" b="1" dirty="0" smtClean="0">
                <a:solidFill>
                  <a:schemeClr val="bg2"/>
                </a:solidFill>
              </a:rPr>
              <a:t>2016 год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2016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году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75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2015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2,2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раза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</a:t>
            </a:r>
            <a:r>
              <a:rPr lang="ru-RU" sz="2000" dirty="0" smtClean="0">
                <a:latin typeface="Arial" charset="0"/>
              </a:rPr>
              <a:t>2015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34 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обращения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декабре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2016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3 обращения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2015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8 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</a:t>
            </a:r>
            <a:r>
              <a:rPr lang="ru-RU" sz="2000" dirty="0" smtClean="0">
                <a:latin typeface="Arial Unicode MS" pitchFamily="34" charset="-128"/>
              </a:rPr>
              <a:t>2016 </a:t>
            </a:r>
            <a:r>
              <a:rPr lang="ru-RU" sz="2000" dirty="0" smtClean="0">
                <a:latin typeface="Arial Unicode MS" pitchFamily="34" charset="-128"/>
              </a:rPr>
              <a:t> году 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</a:t>
            </a:r>
            <a:r>
              <a:rPr lang="ru-RU" sz="2000" dirty="0">
                <a:latin typeface="Arial Unicode MS" pitchFamily="34" charset="-128"/>
              </a:rPr>
              <a:t>с  обращениями,  поступившими  </a:t>
            </a:r>
            <a:r>
              <a:rPr lang="ru-RU" sz="2000" dirty="0" smtClean="0">
                <a:latin typeface="Arial Unicode MS" pitchFamily="34" charset="-128"/>
              </a:rPr>
              <a:t>в 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2015 </a:t>
            </a:r>
            <a:r>
              <a:rPr lang="ru-RU" sz="2000" dirty="0" smtClean="0">
                <a:latin typeface="Arial Unicode MS" pitchFamily="34" charset="-128"/>
              </a:rPr>
              <a:t>году </a:t>
            </a:r>
            <a:r>
              <a:rPr lang="ru-RU" sz="2000" dirty="0">
                <a:latin typeface="Arial Unicode MS" pitchFamily="34" charset="-128"/>
              </a:rPr>
              <a:t>, </a:t>
            </a:r>
            <a:r>
              <a:rPr lang="ru-RU" sz="2000" dirty="0" smtClean="0">
                <a:latin typeface="Arial Unicode MS" pitchFamily="34" charset="-128"/>
              </a:rPr>
              <a:t>с  </a:t>
            </a:r>
            <a:r>
              <a:rPr lang="ru-RU" sz="2000" dirty="0">
                <a:latin typeface="Arial Unicode MS" pitchFamily="34" charset="-128"/>
              </a:rPr>
              <a:t>распределением  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7937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экологии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Камчатского края  </a:t>
            </a:r>
            <a:r>
              <a:rPr lang="ru-RU" sz="1800" dirty="0" smtClean="0">
                <a:latin typeface="Arial" charset="0"/>
              </a:rPr>
              <a:t>в  </a:t>
            </a:r>
            <a:r>
              <a:rPr lang="ru-RU" sz="1800" dirty="0" smtClean="0">
                <a:latin typeface="Arial" charset="0"/>
              </a:rPr>
              <a:t>2015  </a:t>
            </a:r>
            <a:r>
              <a:rPr lang="ru-RU" sz="1800" dirty="0" smtClean="0">
                <a:latin typeface="Arial" charset="0"/>
              </a:rPr>
              <a:t>и   </a:t>
            </a:r>
            <a:r>
              <a:rPr lang="ru-RU" sz="1800" dirty="0" smtClean="0">
                <a:latin typeface="Arial" charset="0"/>
              </a:rPr>
              <a:t>2016 </a:t>
            </a:r>
            <a:r>
              <a:rPr lang="ru-RU" sz="1800" dirty="0" smtClean="0">
                <a:latin typeface="Arial" charset="0"/>
              </a:rPr>
              <a:t>годах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732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</a:t>
            </a:r>
            <a:r>
              <a:rPr lang="ru-RU" sz="2000" dirty="0" smtClean="0">
                <a:latin typeface="Arial" charset="0"/>
              </a:rPr>
              <a:t>2016 </a:t>
            </a:r>
            <a:r>
              <a:rPr lang="ru-RU" sz="2000" dirty="0" smtClean="0">
                <a:latin typeface="Arial" charset="0"/>
              </a:rPr>
              <a:t>году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2 обращения (</a:t>
              </a:r>
              <a:r>
                <a:rPr lang="ru-RU" b="1" dirty="0" smtClean="0">
                  <a:cs typeface="Times New Roman" pitchFamily="18" charset="0"/>
                </a:rPr>
                <a:t>2,6</a:t>
              </a:r>
              <a:r>
                <a:rPr lang="ru-RU" b="1" dirty="0" smtClean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56 (</a:t>
              </a:r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74</a:t>
              </a:r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.7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19 (25,3</a:t>
              </a:r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5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9 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34 </a:t>
            </a:r>
            <a:r>
              <a:rPr lang="ru-RU" b="1" dirty="0" smtClean="0">
                <a:cs typeface="Times New Roman" pitchFamily="18" charset="0"/>
              </a:rPr>
              <a:t>обращение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43 обращения  </a:t>
            </a:r>
            <a:r>
              <a:rPr lang="ru-RU" b="1" dirty="0" smtClean="0">
                <a:cs typeface="Times New Roman" pitchFamily="18" charset="0"/>
              </a:rPr>
              <a:t>(</a:t>
            </a:r>
            <a:r>
              <a:rPr lang="ru-RU" b="1" dirty="0" smtClean="0">
                <a:cs typeface="Times New Roman" pitchFamily="18" charset="0"/>
              </a:rPr>
              <a:t>57,3%)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30 </a:t>
            </a:r>
            <a:r>
              <a:rPr lang="ru-RU" b="1" dirty="0" smtClean="0">
                <a:cs typeface="Times New Roman" pitchFamily="18" charset="0"/>
              </a:rPr>
              <a:t>обращений (</a:t>
            </a:r>
            <a:r>
              <a:rPr lang="ru-RU" b="1" dirty="0" smtClean="0">
                <a:cs typeface="Times New Roman" pitchFamily="18" charset="0"/>
              </a:rPr>
              <a:t>40,1 </a:t>
            </a:r>
            <a:r>
              <a:rPr lang="ru-RU" b="1" dirty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рассмотренных </a:t>
            </a:r>
            <a:r>
              <a:rPr lang="ru-RU" sz="2000" dirty="0" smtClean="0">
                <a:latin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</a:rPr>
              <a:t>2016 </a:t>
            </a:r>
            <a:r>
              <a:rPr lang="ru-RU" sz="2000" dirty="0" smtClean="0">
                <a:latin typeface="Times New Roman" pitchFamily="18" charset="0"/>
              </a:rPr>
              <a:t>году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8689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</a:t>
            </a:r>
            <a:r>
              <a:rPr lang="ru-RU" sz="2000" dirty="0" smtClean="0">
                <a:latin typeface="Arial" charset="0"/>
              </a:rPr>
              <a:t>2016 </a:t>
            </a:r>
            <a:r>
              <a:rPr lang="ru-RU" sz="2000" dirty="0" smtClean="0">
                <a:latin typeface="Arial" charset="0"/>
              </a:rPr>
              <a:t>году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2999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691</TotalTime>
  <Words>203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 2016 год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2016  году  в сравнении с  обращениями,  поступившими  в  2015 году , с  распределением  по  районам  Камчатского  края</vt:lpstr>
      <vt:lpstr>Количество обращений поступивших  в Министерство природных ресурсов и  экологии  Камчатского края  в  2015  и   2016 годах</vt:lpstr>
      <vt:lpstr>Поступление, рассмотрение и направление по компетенции обращений  граждан  в 2016 году</vt:lpstr>
      <vt:lpstr>Доля тем в общем количестве вопросов, содержащихся в обращениях, рассмотренных в 2016 году</vt:lpstr>
      <vt:lpstr>Результаты  рассмотрения  обращений граждан,  поступивших  в  Министерство  природных ресурсов  и экологии  Камчатского  края  в 2016 году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SVETLANA</cp:lastModifiedBy>
  <cp:revision>125</cp:revision>
  <dcterms:created xsi:type="dcterms:W3CDTF">2011-01-31T10:29:36Z</dcterms:created>
  <dcterms:modified xsi:type="dcterms:W3CDTF">2016-12-28T10:01:36Z</dcterms:modified>
</cp:coreProperties>
</file>