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6%20&#1075;&#1086;&#1076;%201.1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Тигильский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0</c:v>
                </c:pt>
                <c:pt idx="1">
                  <c:v>15.6</c:v>
                </c:pt>
                <c:pt idx="2">
                  <c:v>0</c:v>
                </c:pt>
                <c:pt idx="3">
                  <c:v>0</c:v>
                </c:pt>
                <c:pt idx="4">
                  <c:v>3.8</c:v>
                </c:pt>
                <c:pt idx="5">
                  <c:v>50</c:v>
                </c:pt>
                <c:pt idx="6">
                  <c:v>3.8</c:v>
                </c:pt>
                <c:pt idx="7">
                  <c:v>0</c:v>
                </c:pt>
                <c:pt idx="8">
                  <c:v>0</c:v>
                </c:pt>
                <c:pt idx="9">
                  <c:v>3.8</c:v>
                </c:pt>
                <c:pt idx="10">
                  <c:v>3.8</c:v>
                </c:pt>
                <c:pt idx="11">
                  <c:v>19.2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Тигильский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8.3000000000000007</c:v>
                </c:pt>
                <c:pt idx="4">
                  <c:v>0</c:v>
                </c:pt>
                <c:pt idx="5">
                  <c:v>70.900000000000006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10432"/>
        <c:axId val="97011968"/>
      </c:barChart>
      <c:catAx>
        <c:axId val="97010432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200" b="1"/>
            </a:pPr>
            <a:endParaRPr lang="ru-RU"/>
          </a:p>
        </c:txPr>
        <c:crossAx val="97011968"/>
        <c:crosses val="autoZero"/>
        <c:auto val="0"/>
        <c:lblAlgn val="ctr"/>
        <c:lblOffset val="100"/>
        <c:noMultiLvlLbl val="0"/>
      </c:catAx>
      <c:valAx>
        <c:axId val="970119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97010432"/>
        <c:crosses val="max"/>
        <c:crossBetween val="between"/>
      </c:valAx>
      <c:spPr>
        <a:noFill/>
        <a:ln w="25400">
          <a:noFill/>
        </a:ln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3</c:v>
                </c:pt>
                <c:pt idx="1">
                  <c:v>6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301056"/>
        <c:axId val="100302848"/>
      </c:barChart>
      <c:catAx>
        <c:axId val="100301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100302848"/>
        <c:crosses val="autoZero"/>
        <c:auto val="1"/>
        <c:lblAlgn val="ctr"/>
        <c:lblOffset val="100"/>
        <c:noMultiLvlLbl val="0"/>
      </c:catAx>
      <c:valAx>
        <c:axId val="100302848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  <c:crossAx val="10030105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927536231884056E-2"/>
          <c:y val="4.1025641025641026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25</c:v>
                </c:pt>
                <c:pt idx="1">
                  <c:v>20.8</c:v>
                </c:pt>
                <c:pt idx="2">
                  <c:v>8.3000000000000007</c:v>
                </c:pt>
                <c:pt idx="3">
                  <c:v>12.5</c:v>
                </c:pt>
                <c:pt idx="4">
                  <c:v>4.2</c:v>
                </c:pt>
                <c:pt idx="5">
                  <c:v>4.2</c:v>
                </c:pt>
                <c:pt idx="6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0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57681451357041913"/>
          <c:w val="0.73806972498002954"/>
          <c:h val="0.3850902483343428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-0.11576874939243706"/>
                  <c:y val="-0.11613572625317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887078351317196"/>
                  <c:y val="1.5852758849332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403470399533399E-2"/>
                  <c:y val="0.16540258945996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66.7</c:v>
                </c:pt>
                <c:pt idx="1">
                  <c:v>20.8</c:v>
                </c:pt>
                <c:pt idx="2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квартал 2018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1 квартале  2018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24 обращения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2017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7,7 %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квартале 2017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26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 2018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13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2017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поступили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15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smtClean="0">
                <a:latin typeface="Arial Unicode MS" pitchFamily="34" charset="-128"/>
              </a:rPr>
              <a:t>в  1 квартале  2018  года в </a:t>
            </a:r>
            <a:r>
              <a:rPr lang="ru-RU" sz="2000" dirty="0" smtClean="0">
                <a:latin typeface="Arial Unicode MS" pitchFamily="34" charset="-128"/>
              </a:rPr>
              <a:t>сравнении </a:t>
            </a:r>
            <a:r>
              <a:rPr lang="ru-RU" sz="2000">
                <a:latin typeface="Arial Unicode MS" pitchFamily="34" charset="-128"/>
              </a:rPr>
              <a:t>с </a:t>
            </a:r>
            <a:r>
              <a:rPr lang="ru-RU" sz="2000" smtClean="0">
                <a:latin typeface="Arial Unicode MS" pitchFamily="34" charset="-128"/>
              </a:rPr>
              <a:t>обращениями</a:t>
            </a:r>
            <a:r>
              <a:rPr lang="ru-RU" sz="2000">
                <a:latin typeface="Arial Unicode MS" pitchFamily="34" charset="-128"/>
              </a:rPr>
              <a:t>, </a:t>
            </a:r>
            <a:r>
              <a:rPr lang="ru-RU" sz="2000" smtClean="0">
                <a:latin typeface="Arial Unicode MS" pitchFamily="34" charset="-128"/>
              </a:rPr>
              <a:t>поступившими в 1 квартале 2017 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1999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1 квартале 2017  и   в 1 квартале 2018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2090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квартале 2018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2 обращения (8,3 %)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16 (66,7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 (20,8 %)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4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обращение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9 обращений (37,5 %)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16 обращений  (66,7 %)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6 обращений (25 %)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1 квартале 2018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6596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1 квартале 2018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1288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1105</TotalTime>
  <Words>231</Words>
  <Application>Microsoft Office PowerPoint</Application>
  <PresentationFormat>Экран (4:3)</PresentationFormat>
  <Paragraphs>45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квартал 2018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квартале  2018  года в сравнении с обращениями, поступившими в 1 квартале 2017  года , 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1 квартале 2017  и   в 1 квартале 2018 годов</vt:lpstr>
      <vt:lpstr>Поступление, рассмотрение и направление по компетенции обращений  граждан  в 1 квартале 2018 года</vt:lpstr>
      <vt:lpstr>Доля тем в общем количестве вопросов, содержащихся в обращениях, рассмотренных  в  1 квартале 2018 года</vt:lpstr>
      <vt:lpstr>Результаты  рассмотрения  обращений граждан,  поступивших  в  Министерство  природных ресурсов  и экологии  Камчатского  края  в 1 квартале 2018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215</cp:revision>
  <dcterms:created xsi:type="dcterms:W3CDTF">2011-01-31T10:29:36Z</dcterms:created>
  <dcterms:modified xsi:type="dcterms:W3CDTF">2018-04-02T03:08:37Z</dcterms:modified>
</cp:coreProperties>
</file>