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10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Лист1!$F$3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Олюторский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1.6</c:v>
                </c:pt>
                <c:pt idx="1">
                  <c:v>1.6</c:v>
                </c:pt>
                <c:pt idx="2">
                  <c:v>0</c:v>
                </c:pt>
                <c:pt idx="3">
                  <c:v>23.8</c:v>
                </c:pt>
                <c:pt idx="4">
                  <c:v>0</c:v>
                </c:pt>
                <c:pt idx="5">
                  <c:v>55.5</c:v>
                </c:pt>
                <c:pt idx="6">
                  <c:v>0</c:v>
                </c:pt>
                <c:pt idx="7">
                  <c:v>4.8</c:v>
                </c:pt>
                <c:pt idx="8">
                  <c:v>1.6</c:v>
                </c:pt>
                <c:pt idx="9">
                  <c:v>0</c:v>
                </c:pt>
                <c:pt idx="10">
                  <c:v>1.6</c:v>
                </c:pt>
                <c:pt idx="11">
                  <c:v>9.5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Олюторский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0</c:v>
                </c:pt>
                <c:pt idx="1">
                  <c:v>22.92</c:v>
                </c:pt>
                <c:pt idx="2">
                  <c:v>0</c:v>
                </c:pt>
                <c:pt idx="3">
                  <c:v>6.25</c:v>
                </c:pt>
                <c:pt idx="4">
                  <c:v>4.2</c:v>
                </c:pt>
                <c:pt idx="5">
                  <c:v>41.55</c:v>
                </c:pt>
                <c:pt idx="6">
                  <c:v>4.2</c:v>
                </c:pt>
                <c:pt idx="7">
                  <c:v>0</c:v>
                </c:pt>
                <c:pt idx="8">
                  <c:v>2.1</c:v>
                </c:pt>
                <c:pt idx="9">
                  <c:v>2.1</c:v>
                </c:pt>
                <c:pt idx="10">
                  <c:v>2.1</c:v>
                </c:pt>
                <c:pt idx="11">
                  <c:v>14.58</c:v>
                </c:pt>
              </c:numCache>
            </c:numRef>
          </c:val>
        </c:ser>
        <c:axId val="61078144"/>
        <c:axId val="61944576"/>
      </c:barChart>
      <c:catAx>
        <c:axId val="61078144"/>
        <c:scaling>
          <c:orientation val="maxMin"/>
        </c:scaling>
        <c:axPos val="l"/>
        <c:numFmt formatCode="#&quot; &quot;?/?" sourceLinked="0"/>
        <c:tickLblPos val="nextTo"/>
        <c:crossAx val="61944576"/>
        <c:crosses val="autoZero"/>
        <c:lblAlgn val="ctr"/>
        <c:lblOffset val="100"/>
      </c:catAx>
      <c:valAx>
        <c:axId val="61944576"/>
        <c:scaling>
          <c:orientation val="minMax"/>
        </c:scaling>
        <c:axPos val="b"/>
        <c:majorGridlines/>
        <c:numFmt formatCode="General" sourceLinked="1"/>
        <c:tickLblPos val="nextTo"/>
        <c:crossAx val="61078144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</c:legend>
    <c:plotVisOnly val="1"/>
    <c:dispBlanksAs val="gap"/>
  </c:chart>
  <c:spPr>
    <a:solidFill>
      <a:srgbClr val="000099"/>
    </a:solidFill>
  </c:spPr>
  <c:txPr>
    <a:bodyPr/>
    <a:lstStyle/>
    <a:p>
      <a:pPr>
        <a:defRPr sz="1200" b="1">
          <a:solidFill>
            <a:schemeClr val="tx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Лист1!$B$4:$B$9</c:f>
              <c:numCache>
                <c:formatCode>General</c:formatCode>
                <c:ptCount val="6"/>
                <c:pt idx="0">
                  <c:v>10</c:v>
                </c:pt>
                <c:pt idx="1">
                  <c:v>13</c:v>
                </c:pt>
                <c:pt idx="2">
                  <c:v>9</c:v>
                </c:pt>
                <c:pt idx="3">
                  <c:v>9</c:v>
                </c:pt>
                <c:pt idx="4">
                  <c:v>5</c:v>
                </c:pt>
                <c:pt idx="5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15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axId val="61944192"/>
        <c:axId val="61946112"/>
      </c:barChart>
      <c:catAx>
        <c:axId val="61944192"/>
        <c:scaling>
          <c:orientation val="minMax"/>
        </c:scaling>
        <c:axPos val="b"/>
        <c:tickLblPos val="nextTo"/>
        <c:crossAx val="61946112"/>
        <c:crosses val="autoZero"/>
        <c:auto val="1"/>
        <c:lblAlgn val="ctr"/>
        <c:lblOffset val="100"/>
      </c:catAx>
      <c:valAx>
        <c:axId val="61946112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tickLblPos val="high"/>
        <c:txPr>
          <a:bodyPr rot="0" vert="horz"/>
          <a:lstStyle/>
          <a:p>
            <a:pPr>
              <a:defRPr/>
            </a:pPr>
            <a:endParaRPr lang="ru-RU"/>
          </a:p>
        </c:txPr>
        <c:crossAx val="61944192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spPr>
        <a:solidFill>
          <a:srgbClr val="0000FF"/>
        </a:solidFill>
      </c:spPr>
    </c:legend>
    <c:plotVisOnly val="1"/>
    <c:dispBlanksAs val="gap"/>
  </c:chart>
  <c:spPr>
    <a:solidFill>
      <a:srgbClr val="000099"/>
    </a:solidFill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2234432234432238E-2"/>
          <c:w val="0.96376811594202849"/>
          <c:h val="0.51820645496235995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Лист1!$L$3:$L$10</c:f>
              <c:strCache>
                <c:ptCount val="8"/>
                <c:pt idx="0">
                  <c:v>Вопросы создания, преобразования объектов особо охраняемых природных территорий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Вопросы загрязнения атмосферного водуха</c:v>
                </c:pt>
                <c:pt idx="7">
                  <c:v>Другие вопросы</c:v>
                </c:pt>
              </c:strCache>
            </c:strRef>
          </c:cat>
          <c:val>
            <c:numRef>
              <c:f>Лист1!$M$3:$M$10</c:f>
              <c:numCache>
                <c:formatCode>General</c:formatCode>
                <c:ptCount val="8"/>
                <c:pt idx="0">
                  <c:v>4.2</c:v>
                </c:pt>
                <c:pt idx="1">
                  <c:v>18.8</c:v>
                </c:pt>
                <c:pt idx="2">
                  <c:v>31</c:v>
                </c:pt>
                <c:pt idx="3">
                  <c:v>14.6</c:v>
                </c:pt>
                <c:pt idx="4">
                  <c:v>4.2</c:v>
                </c:pt>
                <c:pt idx="5">
                  <c:v>4.2</c:v>
                </c:pt>
                <c:pt idx="6">
                  <c:v>4.2</c:v>
                </c:pt>
                <c:pt idx="7">
                  <c:v>18.8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11284919548099966"/>
          <c:y val="0.58853612529202937"/>
          <c:w val="0.73806972498002954"/>
          <c:h val="0.35578621903031366"/>
        </c:manualLayout>
      </c:layout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Лист1!$I$3:$I$4</c:f>
              <c:strCache>
                <c:ptCount val="2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</c:strCache>
            </c:strRef>
          </c:cat>
          <c:val>
            <c:numRef>
              <c:f>Лист1!$J$3:$J$4</c:f>
              <c:numCache>
                <c:formatCode>General</c:formatCode>
                <c:ptCount val="2"/>
                <c:pt idx="0">
                  <c:v>79.2</c:v>
                </c:pt>
                <c:pt idx="1">
                  <c:v>20.8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9190712979732827"/>
          <c:y val="0.44304611166326047"/>
          <c:w val="0.25491185590852433"/>
          <c:h val="0.18057397673507097"/>
        </c:manualLayout>
      </c:layout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 </a:t>
            </a:r>
            <a:r>
              <a:rPr lang="ru-RU" sz="2800" b="1" dirty="0" smtClean="0">
                <a:solidFill>
                  <a:schemeClr val="bg2"/>
                </a:solidFill>
              </a:rPr>
              <a:t>1 </a:t>
            </a:r>
            <a:r>
              <a:rPr lang="ru-RU" sz="2800" b="1" dirty="0" smtClean="0">
                <a:solidFill>
                  <a:schemeClr val="bg2"/>
                </a:solidFill>
              </a:rPr>
              <a:t>полугодие </a:t>
            </a:r>
            <a:r>
              <a:rPr lang="ru-RU" sz="2800" b="1" dirty="0" smtClean="0">
                <a:solidFill>
                  <a:schemeClr val="bg2"/>
                </a:solidFill>
              </a:rPr>
              <a:t>2017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полугодии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2017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48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2016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23,8 %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2016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63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марте 2017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15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2016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9 об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1 </a:t>
            </a:r>
            <a:r>
              <a:rPr lang="ru-RU" sz="2000" dirty="0" smtClean="0">
                <a:latin typeface="Arial Unicode MS" pitchFamily="34" charset="-128"/>
              </a:rPr>
              <a:t>полугодии  2017  </a:t>
            </a:r>
            <a:r>
              <a:rPr lang="ru-RU" sz="2000" dirty="0" smtClean="0">
                <a:latin typeface="Arial Unicode MS" pitchFamily="34" charset="-128"/>
              </a:rPr>
              <a:t>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</a:t>
            </a:r>
            <a:r>
              <a:rPr lang="ru-RU" sz="2000" dirty="0">
                <a:latin typeface="Arial Unicode MS" pitchFamily="34" charset="-128"/>
              </a:rPr>
              <a:t>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в  1 </a:t>
            </a:r>
            <a:r>
              <a:rPr lang="ru-RU" sz="2000" dirty="0" smtClean="0">
                <a:latin typeface="Arial Unicode MS" pitchFamily="34" charset="-128"/>
              </a:rPr>
              <a:t>полугодии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2016 </a:t>
            </a:r>
            <a:r>
              <a:rPr lang="ru-RU" sz="2000" dirty="0" smtClean="0">
                <a:latin typeface="Arial Unicode MS" pitchFamily="34" charset="-128"/>
              </a:rPr>
              <a:t>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 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2016  и   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2017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2017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1 обращения </a:t>
              </a:r>
              <a:r>
                <a:rPr lang="ru-RU" b="1" dirty="0" smtClean="0">
                  <a:cs typeface="Times New Roman" pitchFamily="18" charset="0"/>
                </a:rPr>
                <a:t>(2,1 </a:t>
              </a:r>
              <a:r>
                <a:rPr lang="ru-RU" b="1" dirty="0" smtClean="0">
                  <a:cs typeface="Times New Roman" pitchFamily="18" charset="0"/>
                </a:rPr>
                <a:t>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38 (79,2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10 (20,8%)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19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(39,6%)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26 </a:t>
            </a:r>
            <a:r>
              <a:rPr lang="ru-RU" b="1" dirty="0" smtClean="0">
                <a:cs typeface="Times New Roman" pitchFamily="18" charset="0"/>
              </a:rPr>
              <a:t>обращений  </a:t>
            </a:r>
            <a:r>
              <a:rPr lang="ru-RU" b="1" dirty="0" smtClean="0">
                <a:cs typeface="Times New Roman" pitchFamily="18" charset="0"/>
              </a:rPr>
              <a:t>(54,2%)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19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(39,58%)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1 </a:t>
            </a:r>
            <a:r>
              <a:rPr lang="ru-RU" sz="2000" dirty="0" smtClean="0">
                <a:latin typeface="Times New Roman" pitchFamily="18" charset="0"/>
              </a:rPr>
              <a:t>полугодии </a:t>
            </a:r>
            <a:r>
              <a:rPr lang="ru-RU" sz="2000" dirty="0" smtClean="0">
                <a:latin typeface="Times New Roman" pitchFamily="18" charset="0"/>
              </a:rPr>
              <a:t>2017 года</a:t>
            </a:r>
            <a:endParaRPr lang="ru-RU" sz="2000" dirty="0">
              <a:latin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28596" y="1500174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2017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428596" y="1571612"/>
          <a:ext cx="835824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895</TotalTime>
  <Words>216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 1 полугодие 2017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полугодии  2017  года  в сравнении с  обращениями,  поступившими  в  1 полугодии 2016 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 1 полугодии 2016  и   1 полугодии 2017 годов</vt:lpstr>
      <vt:lpstr>Поступление, рассмотрение и направление по компетенции обращений  граждан  в 1 полугодии 2017 года</vt:lpstr>
      <vt:lpstr>Доля тем в общем количестве вопросов, содержащихся в обращениях, рассмотренных  в  1 полугодии 2017 года</vt:lpstr>
      <vt:lpstr>Результаты  рассмотрения  обращений граждан,  поступивших  в  Министерство  природных ресурсов  и экологии  Камчатского  края  в 1 полугодии 2017 года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123</cp:lastModifiedBy>
  <cp:revision>165</cp:revision>
  <dcterms:created xsi:type="dcterms:W3CDTF">2011-01-31T10:29:36Z</dcterms:created>
  <dcterms:modified xsi:type="dcterms:W3CDTF">2017-07-03T13:55:47Z</dcterms:modified>
</cp:coreProperties>
</file>