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3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B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915294852296104"/>
          <c:y val="5.9514709095499434E-2"/>
          <c:w val="0.60893018591803971"/>
          <c:h val="0.819553055983506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Карагинский район </c:v>
                </c:pt>
                <c:pt idx="5">
                  <c:v>Мильковский район</c:v>
                </c:pt>
                <c:pt idx="6">
                  <c:v>Олюторский район</c:v>
                </c:pt>
                <c:pt idx="7">
                  <c:v>Петропавловск-Камчатский городской округ</c:v>
                </c:pt>
                <c:pt idx="8">
                  <c:v>Пенжинский район</c:v>
                </c:pt>
                <c:pt idx="9">
                  <c:v>Соболевский район</c:v>
                </c:pt>
                <c:pt idx="10">
                  <c:v>Тигильский район</c:v>
                </c:pt>
                <c:pt idx="11">
                  <c:v>Усть-Большерецкий район</c:v>
                </c:pt>
                <c:pt idx="12">
                  <c:v>Усть-Камчатский район</c:v>
                </c:pt>
                <c:pt idx="13">
                  <c:v>За пределами Камчатского края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11</c:v>
                </c:pt>
                <c:pt idx="1">
                  <c:v>2</c:v>
                </c:pt>
                <c:pt idx="2">
                  <c:v>6</c:v>
                </c:pt>
                <c:pt idx="3">
                  <c:v>53</c:v>
                </c:pt>
                <c:pt idx="4">
                  <c:v>1</c:v>
                </c:pt>
                <c:pt idx="5">
                  <c:v>5</c:v>
                </c:pt>
                <c:pt idx="7">
                  <c:v>199</c:v>
                </c:pt>
                <c:pt idx="8">
                  <c:v>3</c:v>
                </c:pt>
                <c:pt idx="9">
                  <c:v>1</c:v>
                </c:pt>
                <c:pt idx="10">
                  <c:v>8</c:v>
                </c:pt>
                <c:pt idx="11">
                  <c:v>7</c:v>
                </c:pt>
                <c:pt idx="12">
                  <c:v>5</c:v>
                </c:pt>
                <c:pt idx="13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Лист1!$A$2:$A$15</c:f>
              <c:strCache>
                <c:ptCount val="14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Карагинский район </c:v>
                </c:pt>
                <c:pt idx="5">
                  <c:v>Мильковский район</c:v>
                </c:pt>
                <c:pt idx="6">
                  <c:v>Олюторский район</c:v>
                </c:pt>
                <c:pt idx="7">
                  <c:v>Петропавловск-Камчатский городской округ</c:v>
                </c:pt>
                <c:pt idx="8">
                  <c:v>Пенжинский район</c:v>
                </c:pt>
                <c:pt idx="9">
                  <c:v>Соболевский район</c:v>
                </c:pt>
                <c:pt idx="10">
                  <c:v>Тигильский район</c:v>
                </c:pt>
                <c:pt idx="11">
                  <c:v>Усть-Большерецкий район</c:v>
                </c:pt>
                <c:pt idx="12">
                  <c:v>Усть-Камчатский район</c:v>
                </c:pt>
                <c:pt idx="13">
                  <c:v>За пределами Камчатского края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1">
                  <c:v>1</c:v>
                </c:pt>
                <c:pt idx="2">
                  <c:v>21</c:v>
                </c:pt>
                <c:pt idx="3">
                  <c:v>51</c:v>
                </c:pt>
                <c:pt idx="5">
                  <c:v>5</c:v>
                </c:pt>
                <c:pt idx="6">
                  <c:v>1</c:v>
                </c:pt>
                <c:pt idx="7">
                  <c:v>139</c:v>
                </c:pt>
                <c:pt idx="9">
                  <c:v>2</c:v>
                </c:pt>
                <c:pt idx="11">
                  <c:v>3</c:v>
                </c:pt>
                <c:pt idx="12">
                  <c:v>4</c:v>
                </c:pt>
                <c:pt idx="1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510608144"/>
        <c:axId val="-510605424"/>
      </c:barChart>
      <c:catAx>
        <c:axId val="-510608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10605424"/>
        <c:crosses val="autoZero"/>
        <c:auto val="1"/>
        <c:lblAlgn val="ctr"/>
        <c:lblOffset val="100"/>
        <c:noMultiLvlLbl val="0"/>
      </c:catAx>
      <c:valAx>
        <c:axId val="-510605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10608144"/>
        <c:crosses val="autoZero"/>
        <c:crossBetween val="between"/>
      </c:valAx>
      <c:spPr>
        <a:noFill/>
        <a:ln w="76200">
          <a:noFill/>
        </a:ln>
        <a:effectLst/>
      </c:spPr>
    </c:plotArea>
    <c:legend>
      <c:legendPos val="b"/>
      <c:layout>
        <c:manualLayout>
          <c:xMode val="edge"/>
          <c:yMode val="edge"/>
          <c:x val="0.430680355439434"/>
          <c:y val="0.94958530080409276"/>
          <c:w val="0.15309266403349819"/>
          <c:h val="5.04147394812538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11</c:v>
                </c:pt>
                <c:pt idx="1">
                  <c:v>27</c:v>
                </c:pt>
                <c:pt idx="2">
                  <c:v>15</c:v>
                </c:pt>
                <c:pt idx="3">
                  <c:v>20</c:v>
                </c:pt>
                <c:pt idx="4">
                  <c:v>28</c:v>
                </c:pt>
                <c:pt idx="5">
                  <c:v>30</c:v>
                </c:pt>
                <c:pt idx="6">
                  <c:v>14</c:v>
                </c:pt>
                <c:pt idx="7">
                  <c:v>20</c:v>
                </c:pt>
                <c:pt idx="8">
                  <c:v>23</c:v>
                </c:pt>
                <c:pt idx="9">
                  <c:v>21</c:v>
                </c:pt>
                <c:pt idx="10">
                  <c:v>25</c:v>
                </c:pt>
                <c:pt idx="11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46</c:v>
                </c:pt>
                <c:pt idx="1">
                  <c:v>19</c:v>
                </c:pt>
                <c:pt idx="2">
                  <c:v>13</c:v>
                </c:pt>
                <c:pt idx="3">
                  <c:v>16</c:v>
                </c:pt>
                <c:pt idx="4">
                  <c:v>25</c:v>
                </c:pt>
                <c:pt idx="5">
                  <c:v>35</c:v>
                </c:pt>
                <c:pt idx="6">
                  <c:v>27</c:v>
                </c:pt>
                <c:pt idx="7">
                  <c:v>36</c:v>
                </c:pt>
                <c:pt idx="8">
                  <c:v>23</c:v>
                </c:pt>
                <c:pt idx="9">
                  <c:v>20</c:v>
                </c:pt>
                <c:pt idx="10">
                  <c:v>37</c:v>
                </c:pt>
                <c:pt idx="11">
                  <c:v>20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510609232"/>
        <c:axId val="-510607600"/>
      </c:barChart>
      <c:catAx>
        <c:axId val="-51060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510607600"/>
        <c:crosses val="autoZero"/>
        <c:auto val="1"/>
        <c:lblAlgn val="ctr"/>
        <c:lblOffset val="100"/>
        <c:noMultiLvlLbl val="0"/>
      </c:catAx>
      <c:valAx>
        <c:axId val="-51060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10609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bg2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bg2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bg2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2111990391090333"/>
                  <c:y val="-9.2584498834498832E-2"/>
                </c:manualLayout>
              </c:layout>
              <c:tx>
                <c:rich>
                  <a:bodyPr/>
                  <a:lstStyle/>
                  <a:p>
                    <a:fld id="{1F6BC621-3B09-4893-AA78-5C70E0F48459}" type="VALUE">
                      <a:rPr lang="en-US"/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3991381909946513E-2"/>
                  <c:y val="1.1861474324492076E-2"/>
                </c:manualLayout>
              </c:layout>
              <c:tx>
                <c:rich>
                  <a:bodyPr/>
                  <a:lstStyle/>
                  <a:p>
                    <a:fld id="{3FBD61C7-B645-43A3-B144-50C6D2287288}" type="VALUE">
                      <a:rPr lang="en-US" sz="140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6.0027556461980415E-2"/>
                  <c:y val="-7.664549454490282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 formatCode="0%">
                  <c:v>0.89</c:v>
                </c:pt>
                <c:pt idx="1">
                  <c:v>0.105</c:v>
                </c:pt>
                <c:pt idx="2">
                  <c:v>5.0000000000000001E-3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Столбец12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483608397252917"/>
          <c:y val="0.3713843171128674"/>
          <c:w val="0.28076642277842145"/>
          <c:h val="0.26817949062771546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557031745469956E-2"/>
          <c:y val="2.890546169077984E-2"/>
          <c:w val="0.90433170175500677"/>
          <c:h val="0.57168801068212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28575">
                <a:solidFill>
                  <a:schemeClr val="bg2"/>
                </a:solidFill>
              </a:ln>
              <a:effectLst/>
              <a:sp3d contourW="28575">
                <a:contourClr>
                  <a:schemeClr val="bg2"/>
                </a:contourClr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5"/>
            <c:bubble3D val="0"/>
            <c:spPr>
              <a:solidFill>
                <a:schemeClr val="tx2">
                  <a:lumMod val="75000"/>
                </a:schemeClr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Pt>
            <c:idx val="6"/>
            <c:bubble3D val="0"/>
            <c:spPr>
              <a:solidFill>
                <a:srgbClr val="FF0000"/>
              </a:solidFill>
              <a:ln w="25400">
                <a:solidFill>
                  <a:schemeClr val="bg2"/>
                </a:solidFill>
              </a:ln>
              <a:effectLst/>
              <a:sp3d contourW="25400">
                <a:contourClr>
                  <a:schemeClr val="bg2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Вопросы охраны окружающей среды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управления особо охраняемыми природными территориями регионального значения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охраны и использования животного мира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 formatCode="0%">
                  <c:v>0.21</c:v>
                </c:pt>
                <c:pt idx="1">
                  <c:v>7.5999999999999998E-2</c:v>
                </c:pt>
                <c:pt idx="2" formatCode="0%">
                  <c:v>0.06</c:v>
                </c:pt>
                <c:pt idx="3" formatCode="0%">
                  <c:v>0.21</c:v>
                </c:pt>
                <c:pt idx="4" formatCode="0%">
                  <c:v>0.08</c:v>
                </c:pt>
                <c:pt idx="5" formatCode="0%">
                  <c:v>0.17</c:v>
                </c:pt>
                <c:pt idx="6" formatCode="0%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475282879715026E-2"/>
          <c:y val="0.63190772253791483"/>
          <c:w val="0.77619417376357003"/>
          <c:h val="0.353639546616695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2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488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230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42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6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978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7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3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772816"/>
            <a:ext cx="7772400" cy="295145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C000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rgbClr val="FFC000"/>
                </a:solidFill>
              </a:rPr>
              <a:t>  </a:t>
            </a:r>
            <a:r>
              <a:rPr lang="ru-RU" sz="2800" b="1" dirty="0">
                <a:solidFill>
                  <a:srgbClr val="FFC000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rgbClr val="FFC000"/>
                </a:solidFill>
              </a:rPr>
            </a:br>
            <a:r>
              <a:rPr lang="ru-RU" sz="2800" b="1" dirty="0">
                <a:solidFill>
                  <a:srgbClr val="FFC000"/>
                </a:solidFill>
              </a:rPr>
              <a:t>за </a:t>
            </a:r>
            <a:r>
              <a:rPr lang="ru-RU" sz="2800" b="1" dirty="0" smtClean="0">
                <a:solidFill>
                  <a:srgbClr val="FFC000"/>
                </a:solidFill>
              </a:rPr>
              <a:t>2022 год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869160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468313" y="2565400"/>
            <a:ext cx="8424862" cy="358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2000" b="1" kern="0" dirty="0" smtClean="0">
                <a:solidFill>
                  <a:schemeClr val="hlink"/>
                </a:solidFill>
                <a:latin typeface="Arial" charset="0"/>
              </a:rPr>
              <a:t>В  2022 году поступило  495 обращений граждан</a:t>
            </a:r>
            <a:r>
              <a:rPr lang="ru-RU" sz="2000" kern="0" dirty="0" smtClean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kern="0" dirty="0" smtClean="0">
                <a:latin typeface="Arial" charset="0"/>
              </a:rPr>
              <a:t> В сравнении с аналогичным периодом 2021 года общее количество обращений уменьшилось </a:t>
            </a:r>
            <a:r>
              <a:rPr lang="ru-RU" sz="2000" b="1" kern="0" dirty="0" smtClean="0">
                <a:solidFill>
                  <a:schemeClr val="hlink"/>
                </a:solidFill>
                <a:latin typeface="Arial" charset="0"/>
              </a:rPr>
              <a:t>на 24 %</a:t>
            </a:r>
            <a:r>
              <a:rPr lang="ru-RU" sz="2000" b="1" kern="0" dirty="0" smtClean="0">
                <a:latin typeface="Arial" charset="0"/>
              </a:rPr>
              <a:t> </a:t>
            </a:r>
            <a:r>
              <a:rPr lang="ru-RU" sz="2000" kern="0" dirty="0" smtClean="0">
                <a:latin typeface="Arial" charset="0"/>
              </a:rPr>
              <a:t>(в 2021 году поступило </a:t>
            </a:r>
            <a:r>
              <a:rPr lang="ru-RU" sz="2000" kern="0" dirty="0" smtClean="0">
                <a:solidFill>
                  <a:schemeClr val="hlink"/>
                </a:solidFill>
                <a:latin typeface="Arial" charset="0"/>
              </a:rPr>
              <a:t> 648 обращений</a:t>
            </a:r>
            <a:r>
              <a:rPr lang="ru-RU" sz="2000" kern="0" dirty="0" smtClean="0">
                <a:latin typeface="Arial" charset="0"/>
              </a:rPr>
              <a:t> граждан).</a:t>
            </a:r>
          </a:p>
          <a:p>
            <a:endParaRPr lang="ru-RU" sz="2000" kern="0" dirty="0" smtClean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kern="0" dirty="0" smtClean="0">
                <a:solidFill>
                  <a:schemeClr val="hlink"/>
                </a:solidFill>
                <a:latin typeface="Arial" charset="0"/>
              </a:rPr>
              <a:t>В  декабре  2022 года поступило 20 обращений</a:t>
            </a:r>
            <a:r>
              <a:rPr lang="ru-RU" sz="2000" kern="0" dirty="0" smtClean="0">
                <a:latin typeface="Arial" charset="0"/>
              </a:rPr>
              <a:t>, за аналогичный период  2021 года  поступило</a:t>
            </a:r>
            <a:r>
              <a:rPr lang="ru-RU" sz="2000" b="1" kern="0" dirty="0" smtClean="0">
                <a:solidFill>
                  <a:schemeClr val="hlink"/>
                </a:solidFill>
                <a:latin typeface="Arial" charset="0"/>
              </a:rPr>
              <a:t> 16</a:t>
            </a:r>
            <a:r>
              <a:rPr lang="ru-RU" sz="2000" kern="0" dirty="0" smtClean="0">
                <a:solidFill>
                  <a:schemeClr val="hlink"/>
                </a:solidFill>
                <a:latin typeface="Arial" charset="0"/>
              </a:rPr>
              <a:t> обращений </a:t>
            </a:r>
            <a:r>
              <a:rPr lang="ru-RU" sz="2000" kern="0" dirty="0" smtClean="0">
                <a:latin typeface="Arial" charset="0"/>
              </a:rPr>
              <a:t>граждан.</a:t>
            </a:r>
          </a:p>
          <a:p>
            <a:endParaRPr lang="ru-RU" sz="2000" kern="0" dirty="0" smtClean="0">
              <a:latin typeface="Arial" charset="0"/>
            </a:endParaRPr>
          </a:p>
          <a:p>
            <a:endParaRPr lang="ru-RU" sz="20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2022  году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 </a:t>
            </a:r>
            <a:r>
              <a:rPr lang="ru-RU" sz="2000" dirty="0" smtClean="0">
                <a:latin typeface="Arial Unicode MS" pitchFamily="34" charset="-128"/>
              </a:rPr>
              <a:t>2021  году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004187984"/>
              </p:ext>
            </p:extLst>
          </p:nvPr>
        </p:nvGraphicFramePr>
        <p:xfrm>
          <a:off x="-1624" y="1333941"/>
          <a:ext cx="8352928" cy="5337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r>
              <a:rPr lang="ru-RU" sz="1800" dirty="0" smtClean="0">
                <a:latin typeface="Arial" charset="0"/>
              </a:rPr>
              <a:t>Камчатского края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  в </a:t>
            </a:r>
            <a:r>
              <a:rPr lang="ru-RU" sz="1800" dirty="0" smtClean="0">
                <a:latin typeface="Arial" charset="0"/>
              </a:rPr>
              <a:t>2022 году и в 2021 году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0983531"/>
              </p:ext>
            </p:extLst>
          </p:nvPr>
        </p:nvGraphicFramePr>
        <p:xfrm>
          <a:off x="871346" y="1628800"/>
          <a:ext cx="7267636" cy="46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</a:t>
            </a:r>
            <a:r>
              <a:rPr lang="ru-RU" sz="2000" dirty="0" smtClean="0">
                <a:latin typeface="Arial" charset="0"/>
              </a:rPr>
              <a:t>2022 год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285712" y="1671744"/>
            <a:ext cx="7407953" cy="4454419"/>
            <a:chOff x="1139" y="638"/>
            <a:chExt cx="8359" cy="5430"/>
          </a:xfrm>
        </p:grpSpPr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1139" y="5241"/>
              <a:ext cx="2809" cy="725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На </a:t>
              </a:r>
              <a:r>
                <a:rPr lang="ru-RU" b="1" dirty="0">
                  <a:cs typeface="Times New Roman" pitchFamily="18" charset="0"/>
                </a:rPr>
                <a:t>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>
                  <a:cs typeface="Times New Roman" pitchFamily="18" charset="0"/>
                </a:rPr>
                <a:t>83 </a:t>
              </a:r>
              <a:r>
                <a:rPr lang="ru-RU" b="1" dirty="0" smtClean="0">
                  <a:cs typeface="Times New Roman" pitchFamily="18" charset="0"/>
                </a:rPr>
                <a:t>обращения (17%)</a:t>
              </a:r>
              <a:endParaRPr lang="ru-RU" dirty="0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135" y="3445"/>
              <a:ext cx="58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105" y="4492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105" y="5564"/>
              <a:ext cx="56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1948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100" b="1" dirty="0">
                  <a:cs typeface="Times New Roman" panose="02020603050405020304" pitchFamily="18" charset="0"/>
                </a:rPr>
                <a:t>Исполнительные органы государственной власти</a:t>
              </a:r>
              <a:endParaRPr lang="ru-RU" sz="1100" dirty="0"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sz="1100" b="1" dirty="0" smtClean="0">
                  <a:cs typeface="Times New Roman" panose="02020603050405020304" pitchFamily="18" charset="0"/>
                </a:rPr>
                <a:t>16 </a:t>
              </a:r>
              <a:r>
                <a:rPr lang="ru-RU" sz="1100" dirty="0" smtClean="0">
                  <a:cs typeface="Times New Roman" panose="02020603050405020304" pitchFamily="18" charset="0"/>
                </a:rPr>
                <a:t>обращений</a:t>
              </a:r>
              <a:endParaRPr lang="ru-RU" sz="1100" dirty="0">
                <a:cs typeface="Times New Roman" panose="02020603050405020304" pitchFamily="18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3601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100" b="1" dirty="0">
                  <a:cs typeface="Times New Roman" panose="02020603050405020304" pitchFamily="18" charset="0"/>
                </a:rPr>
                <a:t>Органы местного самоуправления</a:t>
              </a:r>
              <a:endParaRPr lang="ru-RU" sz="1100" dirty="0"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sz="1100" b="1" dirty="0" smtClean="0">
                  <a:cs typeface="Times New Roman" panose="02020603050405020304" pitchFamily="18" charset="0"/>
                </a:rPr>
                <a:t>15 </a:t>
              </a:r>
              <a:r>
                <a:rPr lang="ru-RU" sz="1100" dirty="0" smtClean="0">
                  <a:cs typeface="Times New Roman" panose="02020603050405020304" pitchFamily="18" charset="0"/>
                </a:rPr>
                <a:t>обращений</a:t>
              </a:r>
              <a:endParaRPr lang="ru-RU" sz="1100" dirty="0">
                <a:cs typeface="Times New Roman" panose="02020603050405020304" pitchFamily="18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638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100" b="1" dirty="0">
                  <a:cs typeface="Times New Roman" panose="02020603050405020304" pitchFamily="18" charset="0"/>
                </a:rPr>
                <a:t>Федеральные органы государственной власти</a:t>
              </a:r>
              <a:endParaRPr lang="ru-RU" sz="1100" dirty="0"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sz="1100" b="1" dirty="0" smtClean="0">
                  <a:cs typeface="Times New Roman" panose="02020603050405020304" pitchFamily="18" charset="0"/>
                </a:rPr>
                <a:t>18 </a:t>
              </a:r>
              <a:r>
                <a:rPr lang="ru-RU" sz="1100" dirty="0" smtClean="0">
                  <a:cs typeface="Times New Roman" panose="02020603050405020304" pitchFamily="18" charset="0"/>
                </a:rPr>
                <a:t>обращений</a:t>
              </a:r>
              <a:endParaRPr lang="ru-RU" sz="1100" dirty="0">
                <a:cs typeface="Times New Roman" panose="02020603050405020304" pitchFamily="18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6991" y="2701"/>
              <a:ext cx="565" cy="6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033" y="4221"/>
              <a:ext cx="565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6889" y="4921"/>
              <a:ext cx="667" cy="7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4940" y="1406"/>
              <a:ext cx="2093" cy="4662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b="1" dirty="0" smtClean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/>
              <a:endParaRPr lang="ru-RU" b="1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/>
              <a:endParaRPr lang="ru-RU" b="1" dirty="0" smtClean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/>
              <a:endParaRPr lang="ru-RU" b="1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/>
              <a:endParaRPr lang="ru-RU" b="1" dirty="0" smtClean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/>
              <a:endParaRPr lang="ru-RU" b="1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/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Министерством природных </a:t>
              </a:r>
              <a:r>
                <a:rPr lang="ru-RU" b="1" dirty="0">
                  <a:solidFill>
                    <a:schemeClr val="bg2"/>
                  </a:solidFill>
                  <a:cs typeface="Times New Roman" panose="02020603050405020304" pitchFamily="18" charset="0"/>
                </a:rPr>
                <a:t>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cs typeface="Times New Roman" panose="02020603050405020304" pitchFamily="18" charset="0"/>
                </a:rPr>
                <a:t>рассмотрены</a:t>
              </a: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495 </a:t>
              </a:r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cs typeface="Times New Roman" panose="02020603050405020304" pitchFamily="18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52 </a:t>
              </a:r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обращения </a:t>
              </a:r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направлены </a:t>
              </a:r>
              <a:r>
                <a:rPr lang="ru-RU" dirty="0">
                  <a:solidFill>
                    <a:schemeClr val="bg2"/>
                  </a:solidFill>
                  <a:cs typeface="Times New Roman" panose="02020603050405020304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cs typeface="Times New Roman" panose="02020603050405020304" pitchFamily="18" charset="0"/>
                </a:rPr>
                <a:t>подведомственности</a:t>
              </a: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</p:grp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290519" y="366017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</a:t>
            </a:r>
            <a:r>
              <a:rPr lang="ru-RU" b="1" dirty="0" smtClean="0">
                <a:cs typeface="Times New Roman" pitchFamily="18" charset="0"/>
              </a:rPr>
              <a:t>факс, телефон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152 обращения  (31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295642" y="4547179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76 </a:t>
            </a:r>
            <a:r>
              <a:rPr lang="ru-RU" b="1" dirty="0" smtClean="0">
                <a:cs typeface="Times New Roman" pitchFamily="18" charset="0"/>
              </a:rPr>
              <a:t>обращений  </a:t>
            </a:r>
            <a:r>
              <a:rPr lang="ru-RU" b="1" dirty="0" smtClean="0">
                <a:cs typeface="Times New Roman" pitchFamily="18" charset="0"/>
              </a:rPr>
              <a:t>(15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Блок-схема: процесс 1"/>
          <p:cNvSpPr/>
          <p:nvPr/>
        </p:nvSpPr>
        <p:spPr>
          <a:xfrm>
            <a:off x="6178979" y="5053043"/>
            <a:ext cx="1800200" cy="1230911"/>
          </a:xfrm>
          <a:prstGeom prst="flowChartProcess">
            <a:avLst/>
          </a:prstGeom>
          <a:solidFill>
            <a:schemeClr val="tx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Подведомственные Министерству природных ресурсов и экологии Камчатского края учреждения </a:t>
            </a: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122"/>
          <p:cNvSpPr>
            <a:spLocks noChangeArrowheads="1"/>
          </p:cNvSpPr>
          <p:nvPr/>
        </p:nvSpPr>
        <p:spPr bwMode="auto">
          <a:xfrm>
            <a:off x="290519" y="1578828"/>
            <a:ext cx="2489200" cy="1049134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Управление по работе с обращениями граждан Администрации Губернатора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178 обращений  (36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23" name="Line 116"/>
          <p:cNvSpPr>
            <a:spLocks noChangeShapeType="1"/>
          </p:cNvSpPr>
          <p:nvPr/>
        </p:nvSpPr>
        <p:spPr bwMode="auto">
          <a:xfrm>
            <a:off x="2976561" y="3161569"/>
            <a:ext cx="470380" cy="8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10"/>
          <p:cNvSpPr>
            <a:spLocks noChangeShapeType="1"/>
          </p:cNvSpPr>
          <p:nvPr/>
        </p:nvSpPr>
        <p:spPr bwMode="auto">
          <a:xfrm flipV="1">
            <a:off x="5530765" y="2263460"/>
            <a:ext cx="457427" cy="5709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Rectangle 122"/>
          <p:cNvSpPr>
            <a:spLocks noChangeArrowheads="1"/>
          </p:cNvSpPr>
          <p:nvPr/>
        </p:nvSpPr>
        <p:spPr bwMode="auto">
          <a:xfrm>
            <a:off x="290519" y="2802074"/>
            <a:ext cx="2489200" cy="720631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Протоколы общественных инспекторов</a:t>
            </a:r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6 обращений  (1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26" name="Line 116"/>
          <p:cNvSpPr>
            <a:spLocks noChangeShapeType="1"/>
          </p:cNvSpPr>
          <p:nvPr/>
        </p:nvSpPr>
        <p:spPr bwMode="auto">
          <a:xfrm>
            <a:off x="2970961" y="2421629"/>
            <a:ext cx="470380" cy="8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</a:t>
            </a:r>
            <a:r>
              <a:rPr lang="ru-RU" sz="2000" dirty="0" smtClean="0">
                <a:latin typeface="Arial" charset="0"/>
              </a:rPr>
              <a:t>2022 год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371923747"/>
              </p:ext>
            </p:extLst>
          </p:nvPr>
        </p:nvGraphicFramePr>
        <p:xfrm>
          <a:off x="971600" y="1844824"/>
          <a:ext cx="7056784" cy="4640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</a:t>
            </a:r>
            <a:r>
              <a:rPr lang="ru-RU" sz="2000" dirty="0" smtClean="0">
                <a:latin typeface="Times New Roman" pitchFamily="18" charset="0"/>
              </a:rPr>
              <a:t> тем  в  общем  </a:t>
            </a:r>
            <a:r>
              <a:rPr lang="ru-RU" sz="2000" dirty="0">
                <a:latin typeface="Times New Roman" pitchFamily="18" charset="0"/>
              </a:rPr>
              <a:t>количестве </a:t>
            </a:r>
            <a:r>
              <a:rPr lang="ru-RU" sz="2000" dirty="0" smtClean="0">
                <a:latin typeface="Times New Roman" pitchFamily="18" charset="0"/>
              </a:rPr>
              <a:t> вопросов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</a:rPr>
              <a:t> содержащихся 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</a:rPr>
              <a:t>обращениях, 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рассмотренных  </a:t>
            </a:r>
            <a:r>
              <a:rPr lang="ru-RU" sz="2000" dirty="0" smtClean="0">
                <a:latin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</a:rPr>
              <a:t>2022 году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55003986"/>
              </p:ext>
            </p:extLst>
          </p:nvPr>
        </p:nvGraphicFramePr>
        <p:xfrm>
          <a:off x="323528" y="1397000"/>
          <a:ext cx="8363272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5746</TotalTime>
  <Words>211</Words>
  <Application>Microsoft Office PowerPoint</Application>
  <PresentationFormat>Экран (4:3)</PresentationFormat>
  <Paragraphs>53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Garamond</vt:lpstr>
      <vt:lpstr>Tahoma</vt:lpstr>
      <vt:lpstr>Times New Roman</vt:lpstr>
      <vt:lpstr>Wingdings</vt:lpstr>
      <vt:lpstr>Течение</vt:lpstr>
      <vt:lpstr>Океан</vt:lpstr>
      <vt:lpstr>Информационно-статистический  обзор  коллективных  и индивидуальных  обращений  граждан  за 2022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2022  году  в сравнении с обращениями, поступившими  2021  году ,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 в 2022 году и в 2021 году</vt:lpstr>
      <vt:lpstr>Поступление, рассмотрение и направление по компетенции обращений  граждан  за 2022 год</vt:lpstr>
      <vt:lpstr>Результаты  рассмотрения  обращений граждан,  поступивших  в  Министерство  природных ресурсов  и экологии  Камчатского  края  за  2022 год</vt:lpstr>
      <vt:lpstr>Доля  тем  в  общем  количестве  вопросов,  содержащихся  в обращениях,  рассмотренных  в 2022 году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Усольцева Александра Анатольевна</cp:lastModifiedBy>
  <cp:revision>328</cp:revision>
  <cp:lastPrinted>2022-12-28T01:19:31Z</cp:lastPrinted>
  <dcterms:created xsi:type="dcterms:W3CDTF">2011-01-31T10:29:36Z</dcterms:created>
  <dcterms:modified xsi:type="dcterms:W3CDTF">2022-12-28T02:59:05Z</dcterms:modified>
</cp:coreProperties>
</file>