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304" r:id="rId1"/>
  </p:sldMasterIdLst>
  <p:notesMasterIdLst>
    <p:notesMasterId r:id="rId20"/>
  </p:notesMasterIdLst>
  <p:sldIdLst>
    <p:sldId id="256" r:id="rId2"/>
    <p:sldId id="339" r:id="rId3"/>
    <p:sldId id="340" r:id="rId4"/>
    <p:sldId id="307" r:id="rId5"/>
    <p:sldId id="309" r:id="rId6"/>
    <p:sldId id="341" r:id="rId7"/>
    <p:sldId id="313" r:id="rId8"/>
    <p:sldId id="342" r:id="rId9"/>
    <p:sldId id="346" r:id="rId10"/>
    <p:sldId id="345" r:id="rId11"/>
    <p:sldId id="347" r:id="rId12"/>
    <p:sldId id="348" r:id="rId13"/>
    <p:sldId id="349" r:id="rId14"/>
    <p:sldId id="312" r:id="rId15"/>
    <p:sldId id="355" r:id="rId16"/>
    <p:sldId id="354" r:id="rId17"/>
    <p:sldId id="356" r:id="rId18"/>
    <p:sldId id="300" r:id="rId1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3300"/>
    <a:srgbClr val="66FFFF"/>
    <a:srgbClr val="3333FF"/>
    <a:srgbClr val="CC9900"/>
    <a:srgbClr val="FFFFFF"/>
    <a:srgbClr val="FF99FF"/>
    <a:srgbClr val="FFFFCC"/>
    <a:srgbClr val="00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8" autoAdjust="0"/>
    <p:restoredTop sz="95429" autoAdjust="0"/>
  </p:normalViewPr>
  <p:slideViewPr>
    <p:cSldViewPr>
      <p:cViewPr varScale="1">
        <p:scale>
          <a:sx n="113" d="100"/>
          <a:sy n="113" d="100"/>
        </p:scale>
        <p:origin x="-8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Relationship Id="rId4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000" b="1" i="0" u="none" strike="noStrike" baseline="0" dirty="0" smtClean="0">
                <a:solidFill>
                  <a:schemeClr val="tx1"/>
                </a:solidFill>
                <a:effectLst/>
              </a:rPr>
              <a:t>Добыча драгоценных и цветных металлов </a:t>
            </a:r>
            <a:r>
              <a:rPr lang="ru-RU" sz="1800" b="1" i="0" baseline="0" dirty="0" smtClean="0">
                <a:solidFill>
                  <a:schemeClr val="tx1"/>
                </a:solidFill>
                <a:effectLst/>
              </a:rPr>
              <a:t>в Камчатском крае</a:t>
            </a:r>
            <a:endParaRPr lang="ru-RU" sz="2000" dirty="0" smtClean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6136461067366581"/>
          <c:y val="2.808684028916817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575131233595789E-2"/>
          <c:y val="0.20330588749338127"/>
          <c:w val="0.90442486876640416"/>
          <c:h val="0.679100271483391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pattFill prst="shingle">
              <a:fgClr>
                <a:srgbClr val="FFFF00"/>
              </a:fgClr>
              <a:bgClr>
                <a:schemeClr val="bg2">
                  <a:lumMod val="75000"/>
                </a:schemeClr>
              </a:bgClr>
            </a:patt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3E5-41BE-BBA2-45B15DF9CA0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3E5-41BE-BBA2-45B15DF9CA0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3E5-41BE-BBA2-45B15DF9CA0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3E5-41BE-BBA2-45B15DF9CA06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43E5-41BE-BBA2-45B15DF9CA06}"/>
              </c:ext>
            </c:extLst>
          </c:dPt>
          <c:dLbls>
            <c:dLbl>
              <c:idx val="0"/>
              <c:layout>
                <c:manualLayout>
                  <c:x val="-2.5000000000000001E-2"/>
                  <c:y val="-3.172966004596043E-2"/>
                </c:manualLayout>
              </c:layout>
              <c:numFmt formatCode="0.0%" sourceLinked="0"/>
              <c:spPr/>
              <c:txPr>
                <a:bodyPr anchor="t" anchorCtr="1"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3E5-41BE-BBA2-45B15DF9CA0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5556649168853897E-3"/>
                  <c:y val="-2.3340080227697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3E5-41BE-BBA2-45B15DF9CA0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444444444444446E-2"/>
                  <c:y val="-1.1026884581826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3E5-41BE-BBA2-45B15DF9CA0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8888888888888994E-2"/>
                  <c:y val="-2.0224178836711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3E5-41BE-BBA2-45B15DF9CA0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2777777777777674E-2"/>
                  <c:y val="-1.9447798230199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Платиноиды</c:v>
                </c:pt>
                <c:pt idx="1">
                  <c:v>Золото коренное</c:v>
                </c:pt>
                <c:pt idx="2">
                  <c:v>Золото россыпное</c:v>
                </c:pt>
                <c:pt idx="3">
                  <c:v>Серебро</c:v>
                </c:pt>
                <c:pt idx="4">
                  <c:v>Никель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3E5-41BE-BBA2-45B15DF9CA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pattFill prst="shingle">
              <a:fgClr>
                <a:schemeClr val="bg1"/>
              </a:fgClr>
              <a:bgClr>
                <a:srgbClr val="FFFF00"/>
              </a:bgClr>
            </a:patt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43E5-41BE-BBA2-45B15DF9CA0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43E5-41BE-BBA2-45B15DF9CA0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43E5-41BE-BBA2-45B15DF9CA0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43E5-41BE-BBA2-45B15DF9CA06}"/>
              </c:ext>
            </c:extLst>
          </c:dPt>
          <c:dLbls>
            <c:dLbl>
              <c:idx val="0"/>
              <c:layout>
                <c:manualLayout>
                  <c:x val="1.2500000000000001E-2"/>
                  <c:y val="7.50976756377301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3E5-41BE-BBA2-45B15DF9CA0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722222222222272E-2"/>
                  <c:y val="-2.4947118322922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3E5-41BE-BBA2-45B15DF9CA0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055555555555453E-2"/>
                  <c:y val="-2.1608664700221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3E5-41BE-BBA2-45B15DF9CA0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222222222222119E-2"/>
                  <c:y val="-1.4295407801442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3E5-41BE-BBA2-45B15DF9CA0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888888888888889E-2"/>
                  <c:y val="-6.48259941006647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Платиноиды</c:v>
                </c:pt>
                <c:pt idx="1">
                  <c:v>Золото коренное</c:v>
                </c:pt>
                <c:pt idx="2">
                  <c:v>Золото россыпное</c:v>
                </c:pt>
                <c:pt idx="3">
                  <c:v>Серебро</c:v>
                </c:pt>
                <c:pt idx="4">
                  <c:v>Никель</c:v>
                </c:pt>
              </c:strCache>
            </c:strRef>
          </c:cat>
          <c:val>
            <c:numRef>
              <c:f>Лист1!$C$2:$C$6</c:f>
              <c:numCache>
                <c:formatCode>0.00%</c:formatCode>
                <c:ptCount val="5"/>
                <c:pt idx="0">
                  <c:v>2.4929999999999999</c:v>
                </c:pt>
                <c:pt idx="1">
                  <c:v>1.0249999999999999</c:v>
                </c:pt>
                <c:pt idx="2">
                  <c:v>0.58799999999999997</c:v>
                </c:pt>
                <c:pt idx="3">
                  <c:v>0.86799999999999999</c:v>
                </c:pt>
                <c:pt idx="4">
                  <c:v>0.47899999999999998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3E5-41BE-BBA2-45B15DF9C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6344064"/>
        <c:axId val="32318592"/>
        <c:axId val="0"/>
      </c:bar3DChart>
      <c:catAx>
        <c:axId val="634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318592"/>
        <c:crosses val="autoZero"/>
        <c:auto val="1"/>
        <c:lblAlgn val="ctr"/>
        <c:lblOffset val="100"/>
        <c:noMultiLvlLbl val="0"/>
      </c:catAx>
      <c:valAx>
        <c:axId val="32318592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3440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1486439195100612E-2"/>
          <c:y val="0.78409949377874621"/>
          <c:w val="9.6471566054243216E-2"/>
          <c:h val="0.1952329243907717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r>
              <a:rPr lang="ru-RU" sz="2000" b="1" i="0" u="none" strike="noStrike" baseline="0" dirty="0" smtClean="0">
                <a:effectLst/>
              </a:rPr>
              <a:t>Добыча топливно-энергетического сырья в Камчатском крае</a:t>
            </a:r>
          </a:p>
        </c:rich>
      </c:tx>
      <c:layout>
        <c:manualLayout>
          <c:xMode val="edge"/>
          <c:yMode val="edge"/>
          <c:x val="0.13991766391554128"/>
          <c:y val="2.4651558726651899E-4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49925973186752"/>
          <c:y val="0.2556828330117229"/>
          <c:w val="0.90442486876640416"/>
          <c:h val="0.581816993193730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pattFill prst="shingle">
              <a:fgClr>
                <a:srgbClr val="66FFFF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45B-4E1E-88C6-3A02B88A712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45B-4E1E-88C6-3A02B88A712C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45B-4E1E-88C6-3A02B88A712C}"/>
              </c:ext>
            </c:extLst>
          </c:dPt>
          <c:dLbls>
            <c:dLbl>
              <c:idx val="0"/>
              <c:layout>
                <c:manualLayout>
                  <c:x val="-4.3318125799230556E-2"/>
                  <c:y val="-7.0655445012027538E-3"/>
                </c:manualLayout>
              </c:layout>
              <c:spPr/>
              <c:txPr>
                <a:bodyPr anchor="t" anchorCtr="1"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45B-4E1E-88C6-3A02B88A71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337603167202441E-2"/>
                  <c:y val="2.98834855787538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45B-4E1E-88C6-3A02B88A71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7381100395627641E-2"/>
                  <c:y val="-5.71906052454742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45B-4E1E-88C6-3A02B88A71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Природный газ</c:v>
                </c:pt>
                <c:pt idx="1">
                  <c:v>Газовый конденсат</c:v>
                </c:pt>
                <c:pt idx="2">
                  <c:v>Уголь бурый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45B-4E1E-88C6-3A02B88A71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pattFill prst="shingle">
              <a:fgClr>
                <a:schemeClr val="bg1"/>
              </a:fgClr>
              <a:bgClr>
                <a:srgbClr val="66FFFF"/>
              </a:bgClr>
            </a:patt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645B-4E1E-88C6-3A02B88A712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645B-4E1E-88C6-3A02B88A712C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645B-4E1E-88C6-3A02B88A712C}"/>
              </c:ext>
            </c:extLst>
          </c:dPt>
          <c:dLbls>
            <c:dLbl>
              <c:idx val="0"/>
              <c:layout>
                <c:manualLayout>
                  <c:x val="1.9282587475699262E-2"/>
                  <c:y val="-7.21331905351494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45B-4E1E-88C6-3A02B88A71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666666666666666E-2"/>
                  <c:y val="-2.269101096493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0519039750899095E-2"/>
                  <c:y val="-7.85901128208999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45B-4E1E-88C6-3A02B88A71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Природный газ</c:v>
                </c:pt>
                <c:pt idx="1">
                  <c:v>Газовый конденсат</c:v>
                </c:pt>
                <c:pt idx="2">
                  <c:v>Уголь бурый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0.90500000000000003</c:v>
                </c:pt>
                <c:pt idx="1">
                  <c:v>0.63900000000000001</c:v>
                </c:pt>
                <c:pt idx="2">
                  <c:v>0.95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45B-4E1E-88C6-3A02B88A7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35922304"/>
        <c:axId val="35923840"/>
        <c:axId val="0"/>
      </c:bar3DChart>
      <c:catAx>
        <c:axId val="3592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5923840"/>
        <c:crosses val="autoZero"/>
        <c:auto val="1"/>
        <c:lblAlgn val="ctr"/>
        <c:lblOffset val="100"/>
        <c:noMultiLvlLbl val="0"/>
      </c:catAx>
      <c:valAx>
        <c:axId val="35923840"/>
        <c:scaling>
          <c:orientation val="minMax"/>
          <c:max val="1.2"/>
          <c:min val="0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5922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1162814000474435E-2"/>
          <c:y val="0.85014935845287287"/>
          <c:w val="0.21269263330961208"/>
          <c:h val="0.13273103548678655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r>
              <a:rPr lang="ru-RU" sz="2000" b="1" i="0" u="none" strike="noStrike" baseline="0" dirty="0" smtClean="0">
                <a:effectLst/>
              </a:rPr>
              <a:t>Добыча пароводяной смеси, термальной, минеральной воды и углекислого газа в Камчатском крае</a:t>
            </a:r>
          </a:p>
        </c:rich>
      </c:tx>
      <c:layout>
        <c:manualLayout>
          <c:xMode val="edge"/>
          <c:yMode val="edge"/>
          <c:x val="0.11553127734033246"/>
          <c:y val="2.2637586820336432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679352580927386E-2"/>
          <c:y val="0.16038835833142787"/>
          <c:w val="0.9183206474190726"/>
          <c:h val="0.713706707403100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0BB-4C5C-AF20-37EB43315D13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0BB-4C5C-AF20-37EB43315D13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0BB-4C5C-AF20-37EB43315D13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0BB-4C5C-AF20-37EB43315D13}"/>
              </c:ext>
            </c:extLst>
          </c:dPt>
          <c:dLbls>
            <c:dLbl>
              <c:idx val="0"/>
              <c:layout>
                <c:manualLayout>
                  <c:x val="-2.0833333333333308E-2"/>
                  <c:y val="-3.9113139283901491E-3"/>
                </c:manualLayout>
              </c:layout>
              <c:spPr/>
              <c:txPr>
                <a:bodyPr anchor="t" anchorCtr="1"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0BB-4C5C-AF20-37EB43315D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444444444444445E-2"/>
                  <c:y val="-1.8517887867775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0BB-4C5C-AF20-37EB43315D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277777777777777E-2"/>
                  <c:y val="-3.70373974088903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0BB-4C5C-AF20-37EB43315D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388888888888889E-2"/>
                  <c:y val="-5.3479543401655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0BB-4C5C-AF20-37EB43315D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0833333333333332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0BB-4C5C-AF20-37EB43315D1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Пароводяная смесь</c:v>
                </c:pt>
                <c:pt idx="1">
                  <c:v>Термальная вода</c:v>
                </c:pt>
                <c:pt idx="2">
                  <c:v>Минеральная вода</c:v>
                </c:pt>
                <c:pt idx="3">
                  <c:v>Углекислый газ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0BB-4C5C-AF20-37EB43315D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2499999999999949E-2"/>
                  <c:y val="-1.1941840307339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0BB-4C5C-AF20-37EB43315D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277777777777777E-2"/>
                  <c:y val="-2.0387515061291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0BB-4C5C-AF20-37EB43315D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111111111111112E-2"/>
                  <c:y val="-1.1526529765003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0BB-4C5C-AF20-37EB43315D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833333333333332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0BB-4C5C-AF20-37EB43315D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0833333333333332E-2"/>
                  <c:y val="-1.2962962962962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0BB-4C5C-AF20-37EB43315D13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Пароводяная смесь</c:v>
                </c:pt>
                <c:pt idx="1">
                  <c:v>Термальная вода</c:v>
                </c:pt>
                <c:pt idx="2">
                  <c:v>Минеральная вода</c:v>
                </c:pt>
                <c:pt idx="3">
                  <c:v>Углекислый газ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1.026</c:v>
                </c:pt>
                <c:pt idx="1">
                  <c:v>0.95899999999999996</c:v>
                </c:pt>
                <c:pt idx="2">
                  <c:v>1.1499999999999999</c:v>
                </c:pt>
                <c:pt idx="3">
                  <c:v>0.91600000000000004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0BB-4C5C-AF20-37EB43315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35715712"/>
        <c:axId val="35914112"/>
        <c:axId val="0"/>
      </c:bar3DChart>
      <c:catAx>
        <c:axId val="3571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5914112"/>
        <c:crosses val="autoZero"/>
        <c:auto val="1"/>
        <c:lblAlgn val="ctr"/>
        <c:lblOffset val="100"/>
        <c:noMultiLvlLbl val="0"/>
      </c:catAx>
      <c:valAx>
        <c:axId val="35914112"/>
        <c:scaling>
          <c:orientation val="minMax"/>
          <c:min val="0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57157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1486439195100612E-2"/>
          <c:y val="0.83166349629528724"/>
          <c:w val="0.12841601049868767"/>
          <c:h val="0.12096742544762239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r>
              <a:rPr lang="ru-RU" sz="2000" b="1" i="0" u="none" strike="noStrike" baseline="0" dirty="0" smtClean="0">
                <a:effectLst/>
              </a:rPr>
              <a:t>Добыча общераспространенных полезных ископаемых</a:t>
            </a:r>
          </a:p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r>
              <a:rPr lang="ru-RU" sz="2000" b="1" i="0" u="none" strike="noStrike" baseline="0" dirty="0" smtClean="0">
                <a:effectLst/>
              </a:rPr>
              <a:t>в Камчатском крае</a:t>
            </a:r>
          </a:p>
        </c:rich>
      </c:tx>
      <c:layout>
        <c:manualLayout>
          <c:xMode val="edge"/>
          <c:yMode val="edge"/>
          <c:x val="0.12693229750326507"/>
          <c:y val="2.4651558726651791E-4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49925973186752"/>
          <c:y val="0.25354288225418031"/>
          <c:w val="0.90442486876640416"/>
          <c:h val="0.581816993193730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45B-4E1E-88C6-3A02B88A712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45B-4E1E-88C6-3A02B88A712C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45B-4E1E-88C6-3A02B88A712C}"/>
              </c:ext>
            </c:extLst>
          </c:dPt>
          <c:dLbls>
            <c:dLbl>
              <c:idx val="0"/>
              <c:layout>
                <c:manualLayout>
                  <c:x val="-3.898967032847183E-2"/>
                  <c:y val="-6.4569222857512737E-4"/>
                </c:manualLayout>
              </c:layout>
              <c:spPr/>
              <c:txPr>
                <a:bodyPr anchor="t" anchorCtr="1"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45B-4E1E-88C6-3A02B88A71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009147696443715E-2"/>
                  <c:y val="8.483978003328213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45B-4E1E-88C6-3A02B88A71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666058637961166E-2"/>
                  <c:y val="-1.4278863554717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45B-4E1E-88C6-3A02B88A71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Строительный камень</c:v>
                </c:pt>
                <c:pt idx="1">
                  <c:v>ПГС</c:v>
                </c:pt>
                <c:pt idx="2">
                  <c:v>Строительный песок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45B-4E1E-88C6-3A02B88A71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645B-4E1E-88C6-3A02B88A712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645B-4E1E-88C6-3A02B88A712C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645B-4E1E-88C6-3A02B88A712C}"/>
              </c:ext>
            </c:extLst>
          </c:dPt>
          <c:dLbls>
            <c:dLbl>
              <c:idx val="0"/>
              <c:layout>
                <c:manualLayout>
                  <c:x val="1.2789904269561172E-2"/>
                  <c:y val="-9.3532698110575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45B-4E1E-88C6-3A02B88A71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666666666666666E-2"/>
                  <c:y val="-2.269101096493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45B-4E1E-88C6-3A02B88A71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055623720208479E-2"/>
                  <c:y val="-1.6418814312260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45B-4E1E-88C6-3A02B88A71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Строительный камень</c:v>
                </c:pt>
                <c:pt idx="1">
                  <c:v>ПГС</c:v>
                </c:pt>
                <c:pt idx="2">
                  <c:v>Строительный песок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1.7430000000000001</c:v>
                </c:pt>
                <c:pt idx="1">
                  <c:v>1.6339999999999999</c:v>
                </c:pt>
                <c:pt idx="2">
                  <c:v>0.83799999999999997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45B-4E1E-88C6-3A02B88A7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40374272"/>
        <c:axId val="40375808"/>
        <c:axId val="0"/>
      </c:bar3DChart>
      <c:catAx>
        <c:axId val="4037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375808"/>
        <c:crosses val="autoZero"/>
        <c:auto val="1"/>
        <c:lblAlgn val="ctr"/>
        <c:lblOffset val="100"/>
        <c:noMultiLvlLbl val="0"/>
      </c:catAx>
      <c:valAx>
        <c:axId val="4037580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3742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9073032290959446"/>
          <c:y val="0.11186634710068684"/>
          <c:w val="0.21269263330961208"/>
          <c:h val="0.13273103548678655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38063816750718"/>
          <c:y val="6.8619999266556181E-2"/>
          <c:w val="0.89859601924759391"/>
          <c:h val="0.853855862573584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pattFill prst="zigZag">
              <a:fgClr>
                <a:schemeClr val="tx1"/>
              </a:fgClr>
              <a:bgClr>
                <a:srgbClr val="3333FF"/>
              </a:bgClr>
            </a:patt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6388888888888889E-2"/>
                  <c:y val="-3.04946729277156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7100,460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4C9-4506-B99C-506EB79425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500000000000001E-2"/>
                  <c:y val="-3.60391589145729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23619,12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4C9-4506-B99C-506EB79425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666666666666666E-2"/>
                  <c:y val="-2.49501869408582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25030,42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4C9-4506-B99C-506EB79425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0.000</c:formatCode>
                <c:ptCount val="3"/>
                <c:pt idx="0">
                  <c:v>10788.608</c:v>
                </c:pt>
                <c:pt idx="1">
                  <c:v>23852.867999999999</c:v>
                </c:pt>
                <c:pt idx="2" formatCode="General">
                  <c:v>29215.954000000002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04C9-4506-B99C-506EB79425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pattFill prst="zigZag">
              <a:fgClr>
                <a:srgbClr val="3333FF"/>
              </a:fgClr>
              <a:bgClr>
                <a:schemeClr val="tx1"/>
              </a:bgClr>
            </a:patt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294040942011909E-2"/>
                  <c:y val="-3.88114019080016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23852,868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4C9-4506-B99C-506EB79425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277777777777677E-2"/>
                  <c:y val="-2.77224299342869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29215,954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4C9-4506-B99C-506EB79425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944444444444345E-2"/>
                  <c:y val="-1.38612149671434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32875,874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4C9-4506-B99C-506EB79425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0.000</c:formatCode>
                <c:ptCount val="3"/>
                <c:pt idx="0">
                  <c:v>23852.867999999999</c:v>
                </c:pt>
                <c:pt idx="1">
                  <c:v>29215.954000000002</c:v>
                </c:pt>
                <c:pt idx="2" formatCode="General">
                  <c:v>32875.874000000003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04C9-4506-B99C-506EB79425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44011520"/>
        <c:axId val="44013440"/>
        <c:axId val="0"/>
      </c:bar3DChart>
      <c:catAx>
        <c:axId val="44011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44013440"/>
        <c:crosses val="autoZero"/>
        <c:auto val="1"/>
        <c:lblAlgn val="ctr"/>
        <c:lblOffset val="100"/>
        <c:noMultiLvlLbl val="0"/>
      </c:catAx>
      <c:valAx>
        <c:axId val="4401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sz="14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</a:rPr>
                  <a:t>Тыс. руб.</a:t>
                </a:r>
              </a:p>
            </c:rich>
          </c:tx>
          <c:layout>
            <c:manualLayout>
              <c:xMode val="edge"/>
              <c:yMode val="edge"/>
              <c:x val="4.0454981068639928E-2"/>
              <c:y val="0.3149235297507513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4401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382711976245461E-2"/>
          <c:y val="0.77839562657930539"/>
          <c:w val="0.22830208480620887"/>
          <c:h val="0.221182206653033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453688028200042E-3"/>
          <c:y val="5.4719001810256365E-2"/>
          <c:w val="0.92969531909985037"/>
          <c:h val="0.908969673304273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effectLst>
              <a:outerShdw blurRad="50800" dist="50800" dir="5400000" algn="ctr" rotWithShape="0">
                <a:srgbClr val="000000">
                  <a:alpha val="50000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rgbClr val="7030A0">
                  <a:alpha val="70000"/>
                </a:srgbClr>
              </a:solidFill>
              <a:effectLst>
                <a:outerShdw blurRad="50800" dist="50800" dir="5400000" algn="ctr" rotWithShape="0">
                  <a:srgbClr val="000000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617-49C7-98BB-CC0BB9044431}"/>
              </c:ext>
            </c:extLst>
          </c:dPt>
          <c:dPt>
            <c:idx val="1"/>
            <c:bubble3D val="0"/>
            <c:spPr>
              <a:solidFill>
                <a:srgbClr val="FF3300">
                  <a:alpha val="70000"/>
                </a:srgbClr>
              </a:solidFill>
              <a:ln>
                <a:noFill/>
              </a:ln>
              <a:effectLst>
                <a:outerShdw blurRad="50800" dist="50800" dir="5400000" algn="ctr" rotWithShape="0">
                  <a:srgbClr val="000000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617-49C7-98BB-CC0BB9044431}"/>
              </c:ext>
            </c:extLst>
          </c:dPt>
          <c:dPt>
            <c:idx val="2"/>
            <c:bubble3D val="0"/>
            <c:spPr>
              <a:solidFill>
                <a:srgbClr val="66FF66">
                  <a:alpha val="70000"/>
                </a:srgbClr>
              </a:solidFill>
              <a:ln>
                <a:noFill/>
              </a:ln>
              <a:effectLst>
                <a:outerShdw blurRad="50800" dist="50800" dir="5400000" algn="ctr" rotWithShape="0">
                  <a:srgbClr val="000000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617-49C7-98BB-CC0BB9044431}"/>
              </c:ext>
            </c:extLst>
          </c:dPt>
          <c:dLbls>
            <c:dLbl>
              <c:idx val="0"/>
              <c:layout>
                <c:manualLayout>
                  <c:x val="4.3047563875949532E-2"/>
                  <c:y val="-0.265030167588216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617-49C7-98BB-CC0BB90444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2031299300087192"/>
                  <c:y val="8.2075495885072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617-49C7-98BB-CC0BB90444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710859335506919"/>
                  <c:y val="5.7348115166690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617-49C7-98BB-CC0BB90444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544291338582677E-2"/>
                  <c:y val="1.6881874781486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617-49C7-98BB-CC0BB904443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8458333333333338E-2"/>
                  <c:y val="1.2740524672453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617-49C7-98BB-CC0BB904443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0572178477690287E-2"/>
                  <c:y val="3.0722036952370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617-49C7-98BB-CC0BB904443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3582677165354325E-3"/>
                  <c:y val="2.4824012317456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617-49C7-98BB-CC0BB9044431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6333661417322837E-2"/>
                  <c:y val="-0.10439700266250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617-49C7-98BB-CC0BB9044431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8.8615485564304593E-3"/>
                  <c:y val="-9.0416151198128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8617-49C7-98BB-CC0BB9044431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7790080927384076E-2"/>
                  <c:y val="-4.6003886184546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8617-49C7-98BB-CC0BB9044431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7.8678368328958873E-3"/>
                  <c:y val="-3.330218110426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8617-49C7-98BB-CC0BB904443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 федеральный бюджет</c:v>
                </c:pt>
                <c:pt idx="1">
                  <c:v>в краевой бюджет</c:v>
                </c:pt>
                <c:pt idx="2">
                  <c:v>в местный бюджет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0.90400000000000003</c:v>
                </c:pt>
                <c:pt idx="1">
                  <c:v>9.0999999999999998E-2</c:v>
                </c:pt>
                <c:pt idx="2">
                  <c:v>5.0000000000000001E-3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8617-49C7-98BB-CC0BB9044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37861830833483179"/>
          <c:y val="0.78251433601394726"/>
          <c:w val="0.57762123792624964"/>
          <c:h val="0.17253082990778804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Объемы финансирования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программы по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годам (тыс.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рублей)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875757394477535E-2"/>
          <c:y val="0.25717427595764214"/>
          <c:w val="0.69380378675873622"/>
          <c:h val="0.742825724042357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Объемы финансирования государсвенной программы по годам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189984.66099999999</c:v>
                </c:pt>
                <c:pt idx="1">
                  <c:v>180054.54399999999</c:v>
                </c:pt>
                <c:pt idx="2">
                  <c:v>144708.891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Процент освоения ассигнований государственной программы по годам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544726255961723"/>
          <c:y val="0.22186231206785656"/>
          <c:w val="0.587601615950752"/>
          <c:h val="0.683343131934394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предусмотрено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освоено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91.75</c:v>
                </c:pt>
                <c:pt idx="1">
                  <c:v>92.57</c:v>
                </c:pt>
                <c:pt idx="2">
                  <c:v>99.97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045376"/>
        <c:axId val="99046912"/>
      </c:barChart>
      <c:catAx>
        <c:axId val="9904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9046912"/>
        <c:crosses val="autoZero"/>
        <c:auto val="1"/>
        <c:lblAlgn val="ctr"/>
        <c:lblOffset val="100"/>
        <c:noMultiLvlLbl val="0"/>
      </c:catAx>
      <c:valAx>
        <c:axId val="99046912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9045376"/>
        <c:crosses val="autoZero"/>
        <c:crossBetween val="between"/>
        <c:majorUnit val="20"/>
      </c:valAx>
    </c:plotArea>
    <c:legend>
      <c:legendPos val="r"/>
      <c:layout/>
      <c:overlay val="0"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0.37681</cdr:x>
      <cdr:y>0</cdr:y>
    </cdr:from>
    <cdr:to>
      <cdr:x>0.56085</cdr:x>
      <cdr:y>0.2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72208" y="0"/>
          <a:ext cx="914400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0.55769</cdr:x>
      <cdr:y>0.25841</cdr:y>
    </cdr:from>
    <cdr:to>
      <cdr:x>0.73077</cdr:x>
      <cdr:y>0.33714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232" y="707087"/>
          <a:ext cx="648072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189987,661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0.03846</cdr:x>
      <cdr:y>0.89474</cdr:y>
    </cdr:from>
    <cdr:to>
      <cdr:x>0.30769</cdr:x>
      <cdr:y>0.97369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017" y="2448272"/>
          <a:ext cx="1008109" cy="216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180054,544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52EDC84F-E458-4715-B894-1DE0F76763F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24678"/>
            <a:ext cx="5487041" cy="4476512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E6CEDB32-10D6-4165-9309-F3290656A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3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EDB32-10D6-4165-9309-F3290656A19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832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85-D35C-4592-9301-B38C8DBCBA85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D046-A6C1-41EB-9B9C-F17336149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7002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85-D35C-4592-9301-B38C8DBCBA85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D046-A6C1-41EB-9B9C-F17336149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708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85-D35C-4592-9301-B38C8DBCBA85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D046-A6C1-41EB-9B9C-F17336149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532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85-D35C-4592-9301-B38C8DBCBA85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D046-A6C1-41EB-9B9C-F17336149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4583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85-D35C-4592-9301-B38C8DBCBA85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D046-A6C1-41EB-9B9C-F17336149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8766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85-D35C-4592-9301-B38C8DBCBA85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D046-A6C1-41EB-9B9C-F17336149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8176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85-D35C-4592-9301-B38C8DBCBA85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D046-A6C1-41EB-9B9C-F17336149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2260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85-D35C-4592-9301-B38C8DBCBA85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D046-A6C1-41EB-9B9C-F17336149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9867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85-D35C-4592-9301-B38C8DBCBA85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D046-A6C1-41EB-9B9C-F17336149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1242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85-D35C-4592-9301-B38C8DBCBA85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D046-A6C1-41EB-9B9C-F17336149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025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85-D35C-4592-9301-B38C8DBCBA85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D046-A6C1-41EB-9B9C-F17336149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4638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72385-D35C-4592-9301-B38C8DBCBA85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FD046-A6C1-41EB-9B9C-F17336149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34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5" r:id="rId1"/>
    <p:sldLayoutId id="2147485306" r:id="rId2"/>
    <p:sldLayoutId id="2147485307" r:id="rId3"/>
    <p:sldLayoutId id="2147485308" r:id="rId4"/>
    <p:sldLayoutId id="2147485309" r:id="rId5"/>
    <p:sldLayoutId id="2147485310" r:id="rId6"/>
    <p:sldLayoutId id="2147485311" r:id="rId7"/>
    <p:sldLayoutId id="2147485312" r:id="rId8"/>
    <p:sldLayoutId id="2147485313" r:id="rId9"/>
    <p:sldLayoutId id="2147485314" r:id="rId10"/>
    <p:sldLayoutId id="2147485315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900" y="1700808"/>
            <a:ext cx="8928992" cy="2952329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ru-RU" sz="2800" dirty="0">
                <a:effectLst>
                  <a:glow rad="127000">
                    <a:schemeClr val="bg1"/>
                  </a:glow>
                </a:effectLst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Публичный отчет о деятельности</a:t>
            </a:r>
            <a:br>
              <a:rPr lang="ru-RU" sz="2800" dirty="0">
                <a:effectLst>
                  <a:glow rad="127000">
                    <a:schemeClr val="bg1"/>
                  </a:glow>
                </a:effectLst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effectLst>
                  <a:glow rad="127000">
                    <a:schemeClr val="bg1"/>
                  </a:glow>
                </a:effectLst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Министерства природных ресурсов </a:t>
            </a:r>
            <a:br>
              <a:rPr lang="ru-RU" sz="2800" dirty="0">
                <a:effectLst>
                  <a:glow rad="127000">
                    <a:schemeClr val="bg1"/>
                  </a:glow>
                </a:effectLst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effectLst>
                  <a:glow rad="127000">
                    <a:schemeClr val="bg1"/>
                  </a:glow>
                </a:effectLst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и экологии Камчатского </a:t>
            </a:r>
            <a:r>
              <a:rPr lang="ru-RU" sz="2800" dirty="0" smtClean="0">
                <a:effectLst>
                  <a:glow rad="127000">
                    <a:schemeClr val="bg1"/>
                  </a:glow>
                </a:effectLst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края</a:t>
            </a:r>
            <a:br>
              <a:rPr lang="ru-RU" sz="2800" dirty="0" smtClean="0">
                <a:effectLst>
                  <a:glow rad="127000">
                    <a:schemeClr val="bg1"/>
                  </a:glow>
                </a:effectLst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>
                  <a:glow rad="127000">
                    <a:schemeClr val="bg1"/>
                  </a:glow>
                </a:effectLst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за 2019 </a:t>
            </a:r>
            <a:r>
              <a:rPr lang="ru-RU" sz="2800" dirty="0">
                <a:effectLst>
                  <a:glow rad="127000">
                    <a:schemeClr val="bg1"/>
                  </a:glow>
                </a:effectLst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pic>
        <p:nvPicPr>
          <p:cNvPr id="3074" name="Picture 2" descr="C:\Users\Пользователь\Desktop\1200px-Coat_of_Arms_of_Kamchatka_Krai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471" y="254869"/>
            <a:ext cx="1610544" cy="2013180"/>
          </a:xfrm>
          <a:prstGeom prst="rect">
            <a:avLst/>
          </a:prstGeom>
          <a:noFill/>
          <a:ln w="158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88" y="4365104"/>
            <a:ext cx="2136111" cy="2088231"/>
          </a:xfrm>
          <a:prstGeom prst="rect">
            <a:avLst/>
          </a:prstGeom>
          <a:effectLst/>
        </p:spPr>
      </p:pic>
      <p:pic>
        <p:nvPicPr>
          <p:cNvPr id="9" name="Picture 3" descr="L:\МПР КК\1_659dee51584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799" y="254869"/>
            <a:ext cx="3407947" cy="2013180"/>
          </a:xfrm>
          <a:prstGeom prst="rect">
            <a:avLst/>
          </a:prstGeom>
          <a:noFill/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050" name="Picture 2" descr="D:\Мои документы\Рабочий стол\фото полиграфия 2020\фото с надписями\Камчатский бурый медведь фото апрел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17032"/>
            <a:ext cx="3245610" cy="302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ои документы\Рабочий стол\фото полиграфия 2020\фото с надписями\Толбачи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0" y="3717032"/>
            <a:ext cx="3368587" cy="302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Мои документы\Рабочий стол\IMG_09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54869"/>
            <a:ext cx="3174159" cy="201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79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 txBox="1">
            <a:spLocks/>
          </p:cNvSpPr>
          <p:nvPr/>
        </p:nvSpPr>
        <p:spPr>
          <a:xfrm>
            <a:off x="683568" y="4149080"/>
            <a:ext cx="8208912" cy="2520280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-1"/>
            <a:ext cx="9144000" cy="836711"/>
          </a:xfrm>
          <a:prstGeom prst="rect">
            <a:avLst/>
          </a:prstGeom>
        </p:spPr>
        <p:txBody>
          <a:bodyPr vert="horz" lIns="45720" tIns="0" rIns="45720" bIns="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200" b="1" kern="1200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НОВЫХ ОСОБО ОХРАНЯЕМЫХ ПРИРОДНЫХ ТЕРРИТОРИЙ (ООПТ) РЕГИОНАЛЬНОГО ЗНАЧЕНИЯ</a:t>
            </a:r>
            <a:endParaRPr lang="ru-RU" sz="2000" b="0" dirty="0">
              <a:ln w="5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9572" y="5661248"/>
            <a:ext cx="77048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2019 году постановлением Правительства Камчатского края от 02.07.2019 № 294-П на территории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Карагинского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муниципального района образован памятник природы регионального значения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Дранкинские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горячие ключи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1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7545" r="6522" b="6940"/>
          <a:stretch>
            <a:fillRect/>
          </a:stretch>
        </p:blipFill>
        <p:spPr bwMode="auto">
          <a:xfrm>
            <a:off x="251520" y="764703"/>
            <a:ext cx="5112568" cy="482453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5" descr="центральная IMG_50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64703"/>
            <a:ext cx="3453631" cy="464451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3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 txBox="1">
            <a:spLocks/>
          </p:cNvSpPr>
          <p:nvPr/>
        </p:nvSpPr>
        <p:spPr>
          <a:xfrm>
            <a:off x="4932040" y="1214476"/>
            <a:ext cx="4069432" cy="5174312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205267"/>
            <a:ext cx="9144000" cy="836711"/>
          </a:xfrm>
          <a:prstGeom prst="rect">
            <a:avLst/>
          </a:prstGeom>
        </p:spPr>
        <p:txBody>
          <a:bodyPr vert="horz" lIns="45720" tIns="0" rIns="45720" bIns="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200" b="1" kern="1200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indent="449580" algn="ctr">
              <a:spcAft>
                <a:spcPts val="0"/>
              </a:spcAft>
            </a:pPr>
            <a:r>
              <a:rPr lang="ru-RU" sz="24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МЕРОПРИЯТИЯ ПО ОХРАНЕ И ИСПОЛЬЗОВАНИЮ ООПТ РЕГИОНАЛЬНОГО ЗНАЧЕНИЯ</a:t>
            </a:r>
            <a:endParaRPr lang="ru-RU" sz="2000" dirty="0">
              <a:ln w="5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232998"/>
            <a:ext cx="39604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700" dirty="0">
                <a:latin typeface="Times New Roman"/>
                <a:ea typeface="Calibri"/>
                <a:cs typeface="Times New Roman"/>
              </a:rPr>
              <a:t>В 2019 году КГБУ «Природный парк «Вулканы Камчатки», подведомственное Министерству, на территории природных парков «Налычево», «</a:t>
            </a:r>
            <a:r>
              <a:rPr lang="ru-RU" sz="1700" dirty="0" err="1">
                <a:latin typeface="Times New Roman"/>
                <a:ea typeface="Calibri"/>
                <a:cs typeface="Times New Roman"/>
              </a:rPr>
              <a:t>Быстринский</a:t>
            </a:r>
            <a:r>
              <a:rPr lang="ru-RU" sz="1700" dirty="0">
                <a:latin typeface="Times New Roman"/>
                <a:ea typeface="Calibri"/>
                <a:cs typeface="Times New Roman"/>
              </a:rPr>
              <a:t>», «Южно-Камчатский», «Ключевской» </a:t>
            </a:r>
            <a:r>
              <a:rPr lang="ru-RU" sz="1700" dirty="0" smtClean="0">
                <a:latin typeface="Times New Roman"/>
                <a:ea typeface="Calibri"/>
                <a:cs typeface="Times New Roman"/>
              </a:rPr>
              <a:t>и государственного экспериментального </a:t>
            </a:r>
            <a:r>
              <a:rPr lang="ru-RU" sz="1700" dirty="0">
                <a:latin typeface="Times New Roman"/>
                <a:ea typeface="Calibri"/>
                <a:cs typeface="Times New Roman"/>
              </a:rPr>
              <a:t>биологического (лососевого) заказника «Река Коль» выявлено 73 нарушения режима особой охраны ООПТ регионального значения; к административной ответственности привлечены 66 физических лиц; наложено административных штрафов на сумму  199 тысяч рублей; взыскано 102 тысячи рублей с лиц, привлеченных к административной ответственности</a:t>
            </a:r>
            <a:r>
              <a:rPr lang="ru-RU" sz="17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indent="450215" algn="just">
              <a:spcAft>
                <a:spcPts val="0"/>
              </a:spcAft>
            </a:pPr>
            <a:endParaRPr lang="ru-RU" sz="1700" dirty="0">
              <a:ea typeface="Calibri"/>
              <a:cs typeface="Times New Roman"/>
            </a:endParaRPr>
          </a:p>
        </p:txBody>
      </p:sp>
      <p:pic>
        <p:nvPicPr>
          <p:cNvPr id="3074" name="Picture 2" descr="D:\Мои документы\Рабочий стол\фото полиграфия 2020\фото с надписями\Вачкажец Денис Будьк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32998"/>
            <a:ext cx="3528392" cy="205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ои документы\Рабочий стол\фото полиграфия 2020\фото с надписями\Уди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01632"/>
            <a:ext cx="3528392" cy="24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30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 txBox="1">
            <a:spLocks/>
          </p:cNvSpPr>
          <p:nvPr/>
        </p:nvSpPr>
        <p:spPr>
          <a:xfrm>
            <a:off x="107504" y="3887527"/>
            <a:ext cx="8893968" cy="386519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экологический фестиваль «Море жизни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5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1500" dirty="0">
                <a:latin typeface="Times New Roman"/>
                <a:ea typeface="Calibri"/>
                <a:cs typeface="Times New Roman"/>
              </a:rPr>
              <a:t>шествии в защиту морских млекопитающих приняли участие более 1200 человек: школьники, студенты, их родители и сотрудники коллективов различных предприятий края.</a:t>
            </a:r>
            <a:endParaRPr lang="ru-RU" sz="1500" dirty="0">
              <a:ea typeface="Calibri"/>
              <a:cs typeface="Times New Roman"/>
            </a:endParaRPr>
          </a:p>
          <a:p>
            <a:pPr algn="ctr"/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31125"/>
            <a:ext cx="9144000" cy="415421"/>
          </a:xfrm>
          <a:prstGeom prst="rect">
            <a:avLst/>
          </a:prstGeom>
        </p:spPr>
        <p:txBody>
          <a:bodyPr vert="horz" lIns="45720" tIns="0" rIns="45720" bIns="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200" b="1" kern="1200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ЗНАЧИМЫЕ МЕРОПРИЯТИЯ </a:t>
            </a:r>
            <a:r>
              <a:rPr lang="ru-RU" sz="20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ЭКОЛОГИЧЕСКОГО ОБРАЗОВАНИЯ И ПРОСВЕЩЕНИЯ</a:t>
            </a:r>
            <a:r>
              <a:rPr lang="ru-RU" sz="2000" b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0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000" b="0" dirty="0">
              <a:ln w="5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07504" y="518554"/>
            <a:ext cx="8893968" cy="612068"/>
          </a:xfrm>
          <a:prstGeom prst="flowChartProcess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107504" y="620688"/>
            <a:ext cx="8893968" cy="509934"/>
          </a:xfrm>
          <a:prstGeom prst="rect">
            <a:avLst/>
          </a:prstGeom>
          <a:ln>
            <a:noFill/>
          </a:ln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защиты от экологической опасности в Камчатском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 (общее количество участников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составило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30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чел.)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107504" y="3573016"/>
            <a:ext cx="8893968" cy="701030"/>
          </a:xfrm>
          <a:prstGeom prst="flowChartProcess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Бесе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79" y="1196753"/>
            <a:ext cx="426050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SUSHEN~1\AppData\Local\Temp\Rar$DIa8284.3297\Фото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365103"/>
            <a:ext cx="4494004" cy="234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USHEN~1\AppData\Local\Temp\Rar$DIa8284.8564\Фото 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597" y="4437112"/>
            <a:ext cx="3814936" cy="227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Конф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534" y="1196753"/>
            <a:ext cx="429693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3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процесс 10"/>
          <p:cNvSpPr/>
          <p:nvPr/>
        </p:nvSpPr>
        <p:spPr>
          <a:xfrm>
            <a:off x="179512" y="4437112"/>
            <a:ext cx="8785955" cy="2304256"/>
          </a:xfrm>
          <a:prstGeom prst="flowChartProcess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211770"/>
            <a:ext cx="9144000" cy="415421"/>
          </a:xfrm>
          <a:prstGeom prst="rect">
            <a:avLst/>
          </a:prstGeom>
        </p:spPr>
        <p:txBody>
          <a:bodyPr vert="horz" lIns="45720" tIns="0" rIns="45720" bIns="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200" b="1" kern="1200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b="0" dirty="0">
              <a:ln w="5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179511" y="4074950"/>
            <a:ext cx="8785955" cy="2666418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4506" y="4437112"/>
            <a:ext cx="864096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Общая протяженность береговых линий, которые были очищены от мусора в 2019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году, составила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125 километров. Это в 73 раза больше, чем планировалось.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Очистка берегов полуострова ведется в рамках регионального проекта «Сохранение уникальных водных объектов» национального проекта «Экология». И если первоначально в прошлом году планировалось очистить 1,7 км берегов водных объектов, а также привлечь к участию в субботниках 1600 человек, то по итогам было очищено 125 километров, а общая численность участников проекта почти достигла трех тысяч.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Активное участие в проекте приняли жители всех муниципальных образований Камчатки.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5516" y="21177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«СОХРАНЕНИЕ УНИКАЛЬНЫХ ВОДНЫХ ОБЪЕКТОВ» НАЦИОНАЛЬНОГО ПРОЕКТА «ЭКОЛОГИЯ»</a:t>
            </a:r>
            <a:endParaRPr lang="ru-RU" sz="2000" b="1" dirty="0"/>
          </a:p>
        </p:txBody>
      </p:sp>
      <p:pic>
        <p:nvPicPr>
          <p:cNvPr id="4100" name="Picture 4" descr="D:\Мои документы\Рабочий стол\DSC_08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06" y="1285314"/>
            <a:ext cx="8351950" cy="293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57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85895828"/>
              </p:ext>
            </p:extLst>
          </p:nvPr>
        </p:nvGraphicFramePr>
        <p:xfrm>
          <a:off x="0" y="2132856"/>
          <a:ext cx="471601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2998" y="116688"/>
            <a:ext cx="7511244" cy="79208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Пополнение бюджетной системы Российской Федерации, привлечение инвестиций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780" y="1052736"/>
            <a:ext cx="4104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бюджетную систему Российской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доходов, администрируемых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Министерством (тыс. руб.)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58007" y="3194033"/>
            <a:ext cx="648072" cy="28557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03265" y="4264575"/>
            <a:ext cx="648072" cy="28803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3" y="3336822"/>
            <a:ext cx="576064" cy="30287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 1 4"/>
          <p:cNvSpPr/>
          <p:nvPr/>
        </p:nvSpPr>
        <p:spPr>
          <a:xfrm>
            <a:off x="1367644" y="2542547"/>
            <a:ext cx="1080120" cy="360040"/>
          </a:xfrm>
          <a:prstGeom prst="borderCallout1">
            <a:avLst>
              <a:gd name="adj1" fmla="val 18750"/>
              <a:gd name="adj2" fmla="val -8333"/>
              <a:gd name="adj3" fmla="val 222241"/>
              <a:gd name="adj4" fmla="val -399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 1 8"/>
          <p:cNvSpPr/>
          <p:nvPr/>
        </p:nvSpPr>
        <p:spPr>
          <a:xfrm>
            <a:off x="2843808" y="2542547"/>
            <a:ext cx="1080120" cy="360040"/>
          </a:xfrm>
          <a:prstGeom prst="borderCallout1">
            <a:avLst>
              <a:gd name="adj1" fmla="val 18750"/>
              <a:gd name="adj2" fmla="val -8333"/>
              <a:gd name="adj3" fmla="val 167190"/>
              <a:gd name="adj4" fmla="val -31479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 1 9"/>
          <p:cNvSpPr/>
          <p:nvPr/>
        </p:nvSpPr>
        <p:spPr>
          <a:xfrm flipH="1" flipV="1">
            <a:off x="192938" y="6092997"/>
            <a:ext cx="1080120" cy="360040"/>
          </a:xfrm>
          <a:prstGeom prst="borderCallout1">
            <a:avLst>
              <a:gd name="adj1" fmla="val 18750"/>
              <a:gd name="adj2" fmla="val -8333"/>
              <a:gd name="adj3" fmla="val 543708"/>
              <a:gd name="adj4" fmla="val -168446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71565" y="609299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32 876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7644" y="252860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3 297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3808" y="252860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4727798" y="980728"/>
            <a:ext cx="4285457" cy="2091754"/>
          </a:xfrm>
          <a:prstGeom prst="flowChartProcess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773540" y="1122312"/>
            <a:ext cx="41951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является администратором 16 видов доходов федерального, краевого и местного бюджетов на территории Камчатского края, из которых 14 – доходы краевого бюджета.</a:t>
            </a: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124778" y="1159740"/>
            <a:ext cx="4447222" cy="5698260"/>
          </a:xfrm>
          <a:prstGeom prst="flowChartProcess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860032" y="3252632"/>
            <a:ext cx="4153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поступления составили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36,361 млн.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0604" y="4126590"/>
            <a:ext cx="4195193" cy="24776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осуществлялась работа по привлечению бюджетных и частных инвестиций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территорию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Камчатского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 в основной капитал по горнопромышленной отрасли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составил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вновь создано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4710604" y="4126590"/>
            <a:ext cx="4302650" cy="2513478"/>
          </a:xfrm>
          <a:prstGeom prst="flowChartProcess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89742" y="3195458"/>
            <a:ext cx="3478991" cy="822234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23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44016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400" dirty="0" smtClean="0">
                <a:ln w="5000" cmpd="sng">
                  <a:noFill/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n w="5000" cmpd="sng">
                  <a:noFill/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b="1" dirty="0" smtClean="0">
                <a:ln w="5000" cmpd="sng">
                  <a:noFill/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РЕАЛИЗАЦИЯ ГОСУДАРСТВЕННОЙ ПРОГРАММЫ КАМЧАТСКОГО КРАЯ «ОХРАНА ОКРУЖАЮЩЕЙ СРЕДЫ, ВОСПРОИЗВОДСТВО И ИСПОЛЬЗОВАНИЕ ПРИРОДНЫХ РЕСУРСОВ В КАМЧАТСКОМ КРАЕ» </a:t>
            </a:r>
            <a:r>
              <a:rPr lang="ru-RU" sz="2700" dirty="0">
                <a:ln w="5000" cmpd="sng">
                  <a:noFill/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700" dirty="0">
                <a:ln w="5000" cmpd="sng">
                  <a:noFill/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7920880" cy="1728192"/>
          </a:xfrm>
        </p:spPr>
        <p:txBody>
          <a:bodyPr>
            <a:normAutofit lnSpcReduction="10000"/>
          </a:bodyPr>
          <a:lstStyle/>
          <a:p>
            <a:pPr lvl="0" algn="just">
              <a:spcBef>
                <a:spcPts val="0"/>
              </a:spcBef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утвержденный объем финансирования мероприятий Программы в 2019 году составил 144 708,89126 тыс. рублей, в том числе из федерального бюджета – 4 042,70000 тыс. рублей, из краевого бюджета – 140 666,19126 тыс. рублей.</a:t>
            </a:r>
          </a:p>
          <a:p>
            <a:pPr lvl="0" algn="just">
              <a:spcBef>
                <a:spcPts val="0"/>
              </a:spcBef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01.01.2020 профинансировано и освоено 144 410,19784 тыс. рублей, или 99,79 % от плановых назначений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Bef>
                <a:spcPts val="0"/>
              </a:spcBef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4893926"/>
              </p:ext>
            </p:extLst>
          </p:nvPr>
        </p:nvGraphicFramePr>
        <p:xfrm>
          <a:off x="251520" y="2996952"/>
          <a:ext cx="374441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040346773"/>
              </p:ext>
            </p:extLst>
          </p:nvPr>
        </p:nvGraphicFramePr>
        <p:xfrm>
          <a:off x="4716016" y="3068960"/>
          <a:ext cx="4200128" cy="318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544" y="3956357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144 708,891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408631" y="3968044"/>
            <a:ext cx="360040" cy="234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827584" y="5553236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827584" y="4085311"/>
            <a:ext cx="72008" cy="207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97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-17512" y="153804"/>
            <a:ext cx="9144000" cy="430112"/>
          </a:xfrm>
          <a:prstGeom prst="rect">
            <a:avLst/>
          </a:prstGeom>
        </p:spPr>
        <p:txBody>
          <a:bodyPr vert="horz" lIns="45720" tIns="0" rIns="45720" bIns="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200" b="1" kern="1200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НА </a:t>
            </a:r>
            <a:r>
              <a:rPr lang="ru-RU" sz="28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8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000" dirty="0">
              <a:ln w="5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253149" y="583916"/>
            <a:ext cx="8731968" cy="5760640"/>
          </a:xfrm>
          <a:prstGeom prst="rect">
            <a:avLst/>
          </a:prstGeom>
          <a:ln>
            <a:noFill/>
          </a:ln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>
                <a:latin typeface="Times New Roman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latin typeface="Times New Roman" pitchFamily="18" charset="0"/>
                <a:cs typeface="Times New Roman" panose="02020603050405020304" pitchFamily="18" charset="0"/>
              </a:rPr>
              <a:t>сфере развития горнопромышленного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Камчатского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Основные перспективы развития отрасли добычи и производства драгоценных металлов Камчатского края в </a:t>
            </a:r>
            <a:r>
              <a:rPr lang="ru-RU" dirty="0" err="1">
                <a:latin typeface="Times New Roman" pitchFamily="18" charset="0"/>
                <a:ea typeface="Times New Roman"/>
                <a:cs typeface="Times New Roman" pitchFamily="18" charset="0"/>
              </a:rPr>
              <a:t>ближне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- и среднесрочной перспективе связаны с наращиванием запасов полезных ископаемых путем проведения планомерных геологоразведочных работ и увеличением объемов добычи драгоценных металлов за счет введения в эксплуатацию новых золоторудных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месторождений.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dirty="0">
                <a:latin typeface="Times New Roman"/>
                <a:ea typeface="Times New Roman"/>
              </a:rPr>
              <a:t>Перспективное развитие газовой отрасли края связано с открытием новых газоконденсатных месторождений на континентальной части полуострова, особый интерес представляют объекты, расположенные вдоль трассы действующего газопровода. 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dirty="0" smtClean="0">
                <a:latin typeface="Times New Roman"/>
                <a:ea typeface="Times New Roman"/>
              </a:rPr>
              <a:t>Перспективным </a:t>
            </a:r>
            <a:r>
              <a:rPr lang="ru-RU" dirty="0">
                <a:latin typeface="Times New Roman"/>
                <a:ea typeface="Times New Roman"/>
              </a:rPr>
              <a:t>направлением в использовании питьевых подземных вод Камчатского края является их </a:t>
            </a:r>
            <a:r>
              <a:rPr lang="ru-RU" dirty="0" err="1">
                <a:latin typeface="Times New Roman"/>
                <a:ea typeface="Times New Roman"/>
              </a:rPr>
              <a:t>бутилирование</a:t>
            </a:r>
            <a:r>
              <a:rPr lang="ru-RU" dirty="0">
                <a:latin typeface="Times New Roman"/>
                <a:ea typeface="Times New Roman"/>
              </a:rPr>
              <a:t> и вывоз за пределы региона. </a:t>
            </a:r>
            <a:endParaRPr lang="ru-RU" sz="18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ru-RU" dirty="0" smtClean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050" name="Picture 2" descr="D:\Мои документы\Рабочий стол\IMG_14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73216"/>
            <a:ext cx="408694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USHEN~1\AppData\Local\Temp\Rar$DIa1084.30488\0_91dcb_f4cb1b1d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373216"/>
            <a:ext cx="362102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37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15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сфере охраны окружающей среды в Камчатском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крае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90465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О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бразовать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государственный природный заказник регионального значения «Урочище Река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Николка».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О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бразовать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государственный природный заказник регионального значения «Озеро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Паланское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».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П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ровести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научно-исследовательскую работу по актуализации регионального кадастра выбросов (поглощений) парниковых газов по Камчатскому краю за период с 1990-2019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год.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Р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азработать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порядок проведения на территории населенного пункта или его части в Камчатском крае сводных расчетов загрязнения атмосферного воздуха в случаях превышения гигиенических нормативов качества атмосферного воздуха на территории населенного пункта или его части в целях сокращения или исключения выбросов загрязняющих веществ, а также в иных случаях для предотвращения такого превышения.</a:t>
            </a:r>
            <a:endParaRPr lang="ru-RU" sz="1600" dirty="0"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2000" dirty="0"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20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 descr="D:\Мои документы\Рабочий стол\фото полиграфия 2020\фото с надписями\Кроноцк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00488"/>
            <a:ext cx="352839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ои документы\Рабочий стол\фото полиграфия 2020\фото с надписями\Вулкан Авачинская Сопка фото для мар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65216"/>
            <a:ext cx="3168352" cy="160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931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2400" cy="1656184"/>
          </a:xfrm>
          <a:ln w="76200">
            <a:noFill/>
          </a:ln>
          <a:effectLst>
            <a:glow rad="520700">
              <a:srgbClr val="E9EE1A">
                <a:alpha val="50000"/>
              </a:srgbClr>
            </a:glow>
            <a:softEdge rad="0"/>
          </a:effectLst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8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</a:br>
            <a:r>
              <a:rPr lang="ru-RU" sz="8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1671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251520" y="3843914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среды, организация, охрана, обеспечение функционирования, государственный надзор в области охраны и использования особо охраняемых природных территорий регионального значения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34912" y="636657"/>
            <a:ext cx="395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Водные отношения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1520" y="339686"/>
            <a:ext cx="3932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Горнодобывающая промышленность и недропользование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32040" y="4151690"/>
            <a:ext cx="3958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государственной программы Камчатского края «Охрана окружающей среды, воспроизводство и использование природных ресурсов в Камчатском крае»</a:t>
            </a:r>
          </a:p>
        </p:txBody>
      </p:sp>
      <p:cxnSp>
        <p:nvCxnSpPr>
          <p:cNvPr id="48" name="Прямая соединительная линия 47"/>
          <p:cNvCxnSpPr>
            <a:stCxn id="38" idx="2"/>
            <a:endCxn id="41" idx="0"/>
          </p:cNvCxnSpPr>
          <p:nvPr/>
        </p:nvCxnSpPr>
        <p:spPr>
          <a:xfrm>
            <a:off x="4600104" y="3280368"/>
            <a:ext cx="2311216" cy="43666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38" idx="2"/>
            <a:endCxn id="42" idx="0"/>
          </p:cNvCxnSpPr>
          <p:nvPr/>
        </p:nvCxnSpPr>
        <p:spPr>
          <a:xfrm flipH="1">
            <a:off x="2231740" y="3280368"/>
            <a:ext cx="2368364" cy="43666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38" idx="0"/>
            <a:endCxn id="40" idx="2"/>
          </p:cNvCxnSpPr>
          <p:nvPr/>
        </p:nvCxnSpPr>
        <p:spPr>
          <a:xfrm flipV="1">
            <a:off x="4600104" y="1340768"/>
            <a:ext cx="2311216" cy="43666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38" idx="0"/>
            <a:endCxn id="45" idx="2"/>
          </p:cNvCxnSpPr>
          <p:nvPr/>
        </p:nvCxnSpPr>
        <p:spPr>
          <a:xfrm flipH="1" flipV="1">
            <a:off x="2217688" y="1355349"/>
            <a:ext cx="2382416" cy="42208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279624" y="332656"/>
            <a:ext cx="3932336" cy="1008112"/>
          </a:xfrm>
          <a:prstGeom prst="roundRect">
            <a:avLst/>
          </a:prstGeom>
          <a:noFill/>
          <a:ln w="635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79624" y="1777432"/>
            <a:ext cx="8640960" cy="1502936"/>
          </a:xfrm>
          <a:prstGeom prst="round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932040" y="332656"/>
            <a:ext cx="3958560" cy="1008112"/>
          </a:xfrm>
          <a:prstGeom prst="roundRect">
            <a:avLst/>
          </a:prstGeom>
          <a:noFill/>
          <a:ln w="635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932040" y="3717032"/>
            <a:ext cx="3958560" cy="2808312"/>
          </a:xfrm>
          <a:prstGeom prst="roundRect">
            <a:avLst/>
          </a:prstGeom>
          <a:noFill/>
          <a:ln w="635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51520" y="3717032"/>
            <a:ext cx="3960440" cy="2808312"/>
          </a:xfrm>
          <a:prstGeom prst="roundRect">
            <a:avLst/>
          </a:prstGeom>
          <a:noFill/>
          <a:ln w="635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279624" y="1856976"/>
            <a:ext cx="8640960" cy="1423392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природных ресурсов и экологии Камчатского края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</a:t>
            </a:r>
            <a:endParaRPr lang="ru-RU" sz="28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0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09611350"/>
              </p:ext>
            </p:extLst>
          </p:nvPr>
        </p:nvGraphicFramePr>
        <p:xfrm>
          <a:off x="0" y="692696"/>
          <a:ext cx="9144000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5081451" y="5731673"/>
            <a:ext cx="648072" cy="28803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14,0 т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Выноска 1 (граница и черта) 14"/>
          <p:cNvSpPr/>
          <p:nvPr/>
        </p:nvSpPr>
        <p:spPr>
          <a:xfrm flipH="1" flipV="1">
            <a:off x="5081451" y="5751529"/>
            <a:ext cx="648072" cy="288032"/>
          </a:xfrm>
          <a:prstGeom prst="accentBorderCallout1">
            <a:avLst>
              <a:gd name="adj1" fmla="val 18750"/>
              <a:gd name="adj2" fmla="val -8333"/>
              <a:gd name="adj3" fmla="val 467983"/>
              <a:gd name="adj4" fmla="val -9609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1" name="TextBox 1"/>
          <p:cNvSpPr txBox="1"/>
          <p:nvPr/>
        </p:nvSpPr>
        <p:spPr>
          <a:xfrm>
            <a:off x="4721864" y="1619707"/>
            <a:ext cx="648072" cy="28803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16,1 т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ыноска 1 (граница и черта) 13"/>
          <p:cNvSpPr/>
          <p:nvPr/>
        </p:nvSpPr>
        <p:spPr>
          <a:xfrm flipH="1">
            <a:off x="4721864" y="1634398"/>
            <a:ext cx="648072" cy="282731"/>
          </a:xfrm>
          <a:prstGeom prst="accentBorderCallout1">
            <a:avLst>
              <a:gd name="adj1" fmla="val 18750"/>
              <a:gd name="adj2" fmla="val -8333"/>
              <a:gd name="adj3" fmla="val 993146"/>
              <a:gd name="adj4" fmla="val -78705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9" name="TextBox 1"/>
          <p:cNvSpPr txBox="1"/>
          <p:nvPr/>
        </p:nvSpPr>
        <p:spPr>
          <a:xfrm>
            <a:off x="3851920" y="5598803"/>
            <a:ext cx="648072" cy="28803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23,5 кг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ыноска 1 (граница и черта) 12"/>
          <p:cNvSpPr/>
          <p:nvPr/>
        </p:nvSpPr>
        <p:spPr>
          <a:xfrm flipH="1" flipV="1">
            <a:off x="3851920" y="5607514"/>
            <a:ext cx="648072" cy="288032"/>
          </a:xfrm>
          <a:prstGeom prst="accentBorderCallout1">
            <a:avLst>
              <a:gd name="adj1" fmla="val 18750"/>
              <a:gd name="adj2" fmla="val -8333"/>
              <a:gd name="adj3" fmla="val 335002"/>
              <a:gd name="adj4" fmla="val -8994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8" name="TextBox 1"/>
          <p:cNvSpPr txBox="1"/>
          <p:nvPr/>
        </p:nvSpPr>
        <p:spPr>
          <a:xfrm>
            <a:off x="3575585" y="1620091"/>
            <a:ext cx="720080" cy="51276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40,0 кг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носка 1 (граница и черта) 11"/>
          <p:cNvSpPr/>
          <p:nvPr/>
        </p:nvSpPr>
        <p:spPr>
          <a:xfrm flipH="1">
            <a:off x="3647593" y="1634101"/>
            <a:ext cx="648072" cy="282731"/>
          </a:xfrm>
          <a:prstGeom prst="accentBorderCallout1">
            <a:avLst>
              <a:gd name="adj1" fmla="val 18750"/>
              <a:gd name="adj2" fmla="val -8333"/>
              <a:gd name="adj3" fmla="val 965509"/>
              <a:gd name="adj4" fmla="val -5440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7" name="TextBox 1"/>
          <p:cNvSpPr txBox="1"/>
          <p:nvPr/>
        </p:nvSpPr>
        <p:spPr>
          <a:xfrm>
            <a:off x="2051720" y="5946195"/>
            <a:ext cx="864096" cy="288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5730,3 кг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 1 (граница и черта) 10"/>
          <p:cNvSpPr/>
          <p:nvPr/>
        </p:nvSpPr>
        <p:spPr>
          <a:xfrm flipH="1" flipV="1">
            <a:off x="2051720" y="5949280"/>
            <a:ext cx="864096" cy="288032"/>
          </a:xfrm>
          <a:prstGeom prst="accentBorderCallout1">
            <a:avLst>
              <a:gd name="adj1" fmla="val 18750"/>
              <a:gd name="adj2" fmla="val -8333"/>
              <a:gd name="adj3" fmla="val 690880"/>
              <a:gd name="adj4" fmla="val -114964"/>
            </a:avLst>
          </a:prstGeom>
          <a:noFill/>
          <a:ln cap="rnd">
            <a:solidFill>
              <a:srgbClr val="C00000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6" name="TextBox 1"/>
          <p:cNvSpPr txBox="1"/>
          <p:nvPr/>
        </p:nvSpPr>
        <p:spPr>
          <a:xfrm>
            <a:off x="2375756" y="1529505"/>
            <a:ext cx="864096" cy="288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5589,0 кг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 1 (граница и черта) 9"/>
          <p:cNvSpPr/>
          <p:nvPr/>
        </p:nvSpPr>
        <p:spPr>
          <a:xfrm flipH="1">
            <a:off x="2375756" y="1532234"/>
            <a:ext cx="864096" cy="288032"/>
          </a:xfrm>
          <a:prstGeom prst="accentBorderCallout1">
            <a:avLst>
              <a:gd name="adj1" fmla="val 18750"/>
              <a:gd name="adj2" fmla="val -8333"/>
              <a:gd name="adj3" fmla="val 875586"/>
              <a:gd name="adj4" fmla="val -34884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TextBox 1"/>
          <p:cNvSpPr txBox="1"/>
          <p:nvPr/>
        </p:nvSpPr>
        <p:spPr>
          <a:xfrm>
            <a:off x="899592" y="5504519"/>
            <a:ext cx="864096" cy="28803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177,0 кг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 1 (граница и черта) 7"/>
          <p:cNvSpPr/>
          <p:nvPr/>
        </p:nvSpPr>
        <p:spPr>
          <a:xfrm flipH="1">
            <a:off x="889555" y="5498718"/>
            <a:ext cx="864096" cy="288032"/>
          </a:xfrm>
          <a:prstGeom prst="accentBorderCallout1">
            <a:avLst>
              <a:gd name="adj1" fmla="val 18750"/>
              <a:gd name="adj2" fmla="val -8333"/>
              <a:gd name="adj3" fmla="val -1153570"/>
              <a:gd name="adj4" fmla="val -10109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3" name="TextBox 1"/>
          <p:cNvSpPr txBox="1"/>
          <p:nvPr/>
        </p:nvSpPr>
        <p:spPr>
          <a:xfrm>
            <a:off x="1260140" y="1619708"/>
            <a:ext cx="755576" cy="28803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71,0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Выноска 1 (граница и черта) 21"/>
          <p:cNvSpPr/>
          <p:nvPr/>
        </p:nvSpPr>
        <p:spPr>
          <a:xfrm flipH="1">
            <a:off x="1259632" y="1619710"/>
            <a:ext cx="756084" cy="288032"/>
          </a:xfrm>
          <a:prstGeom prst="accentBorderCallout1">
            <a:avLst>
              <a:gd name="adj1" fmla="val 18750"/>
              <a:gd name="adj2" fmla="val -8333"/>
              <a:gd name="adj3" fmla="val 850920"/>
              <a:gd name="adj4" fmla="val -5062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42938"/>
            <a:ext cx="9144000" cy="116983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Горнодобывающая </a:t>
            </a:r>
            <a:r>
              <a:rPr lang="ru-RU" sz="24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</a:t>
            </a:r>
            <a:endParaRPr lang="ru-RU" sz="2400" b="0" dirty="0">
              <a:ln w="5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Выноска 1 (граница и черта) 23"/>
          <p:cNvSpPr/>
          <p:nvPr/>
        </p:nvSpPr>
        <p:spPr>
          <a:xfrm flipH="1">
            <a:off x="5652120" y="1634101"/>
            <a:ext cx="935651" cy="282731"/>
          </a:xfrm>
          <a:prstGeom prst="accentBorderCallout1">
            <a:avLst>
              <a:gd name="adj1" fmla="val 114577"/>
              <a:gd name="adj2" fmla="val -13266"/>
              <a:gd name="adj3" fmla="val 1029765"/>
              <a:gd name="adj4" fmla="val -6036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5" name="TextBox 1"/>
          <p:cNvSpPr txBox="1"/>
          <p:nvPr/>
        </p:nvSpPr>
        <p:spPr>
          <a:xfrm>
            <a:off x="5580112" y="1628328"/>
            <a:ext cx="864097" cy="28803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5,310 тыс. т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Выноска 1 (граница и черта) 25"/>
          <p:cNvSpPr/>
          <p:nvPr/>
        </p:nvSpPr>
        <p:spPr>
          <a:xfrm flipH="1" flipV="1">
            <a:off x="5868144" y="6233986"/>
            <a:ext cx="864096" cy="288032"/>
          </a:xfrm>
          <a:prstGeom prst="accentBorderCallout1">
            <a:avLst>
              <a:gd name="adj1" fmla="val 18750"/>
              <a:gd name="adj2" fmla="val -8333"/>
              <a:gd name="adj3" fmla="val 419103"/>
              <a:gd name="adj4" fmla="val -107350"/>
            </a:avLst>
          </a:prstGeom>
          <a:noFill/>
          <a:ln cap="rnd">
            <a:solidFill>
              <a:srgbClr val="C00000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7" name="TextBox 1"/>
          <p:cNvSpPr txBox="1"/>
          <p:nvPr/>
        </p:nvSpPr>
        <p:spPr>
          <a:xfrm>
            <a:off x="5868144" y="6208816"/>
            <a:ext cx="858248" cy="28803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2,5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т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1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77550361"/>
              </p:ext>
            </p:extLst>
          </p:nvPr>
        </p:nvGraphicFramePr>
        <p:xfrm>
          <a:off x="0" y="891009"/>
          <a:ext cx="5868144" cy="5934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242938"/>
            <a:ext cx="9144000" cy="648071"/>
          </a:xfrm>
          <a:prstGeom prst="rect">
            <a:avLst/>
          </a:prstGeom>
        </p:spPr>
        <p:txBody>
          <a:bodyPr vert="horz" lIns="45720" tIns="0" rIns="45720" bIns="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200" b="1" kern="1200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ГОРНОДОБЫВАЮЩАЯ ПРОМЫШЛЕННОСТЬ</a:t>
            </a:r>
            <a:endParaRPr lang="ru-RU" sz="2800" b="0" dirty="0">
              <a:ln w="5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5652120" y="1263352"/>
            <a:ext cx="3240360" cy="2736303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-34290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Добыча газа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осуществлялась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«Газпром добыча Ноябрьск»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Кшукском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Нижне-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Квакчикском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газоконденсатных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месторождениях</a:t>
            </a:r>
          </a:p>
          <a:p>
            <a:pPr marL="36000" indent="-34290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ru-RU" sz="1000" i="1" dirty="0">
              <a:latin typeface="Times New Roman" pitchFamily="18" charset="0"/>
              <a:cs typeface="Times New Roman" pitchFamily="18" charset="0"/>
            </a:endParaRPr>
          </a:p>
          <a:p>
            <a:pPr marL="36000" indent="-34290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Добыча угля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производилась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«Палана-Уголь»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Паланском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месторождении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Тигильском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</a:t>
            </a:r>
          </a:p>
        </p:txBody>
      </p:sp>
      <p:sp>
        <p:nvSpPr>
          <p:cNvPr id="9" name="Выноска 1 (граница и черта) 8"/>
          <p:cNvSpPr/>
          <p:nvPr/>
        </p:nvSpPr>
        <p:spPr>
          <a:xfrm flipH="1">
            <a:off x="107504" y="1772817"/>
            <a:ext cx="936104" cy="288032"/>
          </a:xfrm>
          <a:prstGeom prst="accentBorderCallout1">
            <a:avLst>
              <a:gd name="adj1" fmla="val 18750"/>
              <a:gd name="adj2" fmla="val -8333"/>
              <a:gd name="adj3" fmla="val 423374"/>
              <a:gd name="adj4" fmla="val -7191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TextBox 1"/>
          <p:cNvSpPr txBox="1"/>
          <p:nvPr/>
        </p:nvSpPr>
        <p:spPr>
          <a:xfrm>
            <a:off x="59765" y="1772391"/>
            <a:ext cx="936104" cy="288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407,0 млн. м</a:t>
            </a:r>
            <a:r>
              <a:rPr lang="ru-RU" sz="12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 1 (граница и черта) 10"/>
          <p:cNvSpPr/>
          <p:nvPr/>
        </p:nvSpPr>
        <p:spPr>
          <a:xfrm flipH="1">
            <a:off x="107503" y="5502673"/>
            <a:ext cx="1008113" cy="288032"/>
          </a:xfrm>
          <a:prstGeom prst="accentBorderCallout1">
            <a:avLst>
              <a:gd name="adj1" fmla="val 18750"/>
              <a:gd name="adj2" fmla="val -8333"/>
              <a:gd name="adj3" fmla="val -772294"/>
              <a:gd name="adj4" fmla="val -124785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TextBox 1"/>
          <p:cNvSpPr txBox="1"/>
          <p:nvPr/>
        </p:nvSpPr>
        <p:spPr>
          <a:xfrm>
            <a:off x="13736" y="5503098"/>
            <a:ext cx="1115616" cy="288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368,47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м</a:t>
            </a:r>
            <a:r>
              <a:rPr lang="ru-RU" sz="12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ыноска 1 (граница и черта) 13"/>
          <p:cNvSpPr/>
          <p:nvPr/>
        </p:nvSpPr>
        <p:spPr>
          <a:xfrm flipH="1">
            <a:off x="1547664" y="1796906"/>
            <a:ext cx="864096" cy="288032"/>
          </a:xfrm>
          <a:prstGeom prst="accentBorderCallout1">
            <a:avLst>
              <a:gd name="adj1" fmla="val 18750"/>
              <a:gd name="adj2" fmla="val -8333"/>
              <a:gd name="adj3" fmla="val 445560"/>
              <a:gd name="adj4" fmla="val -68478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" name="TextBox 1"/>
          <p:cNvSpPr txBox="1"/>
          <p:nvPr/>
        </p:nvSpPr>
        <p:spPr>
          <a:xfrm>
            <a:off x="1547664" y="1796905"/>
            <a:ext cx="864096" cy="288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14,0 тыс. т</a:t>
            </a:r>
            <a:endParaRPr lang="ru-RU" sz="12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Выноска 1 (граница и черта) 15"/>
          <p:cNvSpPr/>
          <p:nvPr/>
        </p:nvSpPr>
        <p:spPr>
          <a:xfrm flipH="1">
            <a:off x="1421904" y="6093296"/>
            <a:ext cx="866056" cy="288032"/>
          </a:xfrm>
          <a:prstGeom prst="accentBorderCallout1">
            <a:avLst>
              <a:gd name="adj1" fmla="val 18750"/>
              <a:gd name="adj2" fmla="val -8333"/>
              <a:gd name="adj3" fmla="val -737824"/>
              <a:gd name="adj4" fmla="val -13751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" name="TextBox 1"/>
          <p:cNvSpPr txBox="1"/>
          <p:nvPr/>
        </p:nvSpPr>
        <p:spPr>
          <a:xfrm>
            <a:off x="1421904" y="6093295"/>
            <a:ext cx="864096" cy="288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8,94 тыс. т</a:t>
            </a:r>
            <a:endParaRPr lang="ru-RU" sz="12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Выноска 1 (граница и черта) 17"/>
          <p:cNvSpPr/>
          <p:nvPr/>
        </p:nvSpPr>
        <p:spPr>
          <a:xfrm flipH="1">
            <a:off x="2915816" y="1803559"/>
            <a:ext cx="864096" cy="288032"/>
          </a:xfrm>
          <a:prstGeom prst="accentBorderCallout1">
            <a:avLst>
              <a:gd name="adj1" fmla="val 18750"/>
              <a:gd name="adj2" fmla="val -8333"/>
              <a:gd name="adj3" fmla="val 481759"/>
              <a:gd name="adj4" fmla="val -67904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" name="TextBox 1"/>
          <p:cNvSpPr txBox="1"/>
          <p:nvPr/>
        </p:nvSpPr>
        <p:spPr>
          <a:xfrm>
            <a:off x="2915816" y="1796904"/>
            <a:ext cx="864096" cy="288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20,0 тыс. т</a:t>
            </a:r>
            <a:endParaRPr lang="ru-RU" sz="12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Выноска 1 (граница и черта) 19"/>
          <p:cNvSpPr/>
          <p:nvPr/>
        </p:nvSpPr>
        <p:spPr>
          <a:xfrm flipH="1">
            <a:off x="2472983" y="6309321"/>
            <a:ext cx="866056" cy="288032"/>
          </a:xfrm>
          <a:prstGeom prst="accentBorderCallout1">
            <a:avLst>
              <a:gd name="adj1" fmla="val 18750"/>
              <a:gd name="adj2" fmla="val -8333"/>
              <a:gd name="adj3" fmla="val -1016516"/>
              <a:gd name="adj4" fmla="val -18154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1" name="TextBox 1"/>
          <p:cNvSpPr txBox="1"/>
          <p:nvPr/>
        </p:nvSpPr>
        <p:spPr>
          <a:xfrm>
            <a:off x="2470432" y="6309321"/>
            <a:ext cx="864096" cy="288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19,0 тыс. т</a:t>
            </a:r>
            <a:endParaRPr lang="ru-RU" sz="12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Текст 2"/>
          <p:cNvSpPr txBox="1">
            <a:spLocks/>
          </p:cNvSpPr>
          <p:nvPr/>
        </p:nvSpPr>
        <p:spPr>
          <a:xfrm>
            <a:off x="5563580" y="4384906"/>
            <a:ext cx="3419400" cy="2140438"/>
          </a:xfrm>
          <a:prstGeom prst="rect">
            <a:avLst/>
          </a:prstGeom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силу географических и экономических особенностей Камчатского края объем добычи угля в регионе ограничен рынком сбыта продукции в рамках заключенных муниципальных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контрактов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5561620" y="1067578"/>
            <a:ext cx="3421360" cy="3127849"/>
          </a:xfrm>
          <a:prstGeom prst="flowChartProcess">
            <a:avLst/>
          </a:prstGeom>
          <a:noFill/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22146826"/>
              </p:ext>
            </p:extLst>
          </p:nvPr>
        </p:nvGraphicFramePr>
        <p:xfrm>
          <a:off x="0" y="692696"/>
          <a:ext cx="9144000" cy="6166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242938"/>
            <a:ext cx="9144000" cy="648071"/>
          </a:xfrm>
          <a:prstGeom prst="rect">
            <a:avLst/>
          </a:prstGeom>
        </p:spPr>
        <p:txBody>
          <a:bodyPr vert="horz" lIns="45720" tIns="0" rIns="45720" bIns="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200" b="1" kern="1200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ГОРНОДОБЫВАЮЩАЯ ПРОМЫШЛЕННОСТЬ</a:t>
            </a:r>
            <a:endParaRPr lang="ru-RU" sz="2800" b="0" dirty="0">
              <a:ln w="5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 1 (граница и черта) 4"/>
          <p:cNvSpPr/>
          <p:nvPr/>
        </p:nvSpPr>
        <p:spPr>
          <a:xfrm flipH="1">
            <a:off x="323527" y="1449517"/>
            <a:ext cx="1246281" cy="288032"/>
          </a:xfrm>
          <a:prstGeom prst="accentBorderCallout1">
            <a:avLst>
              <a:gd name="adj1" fmla="val 18750"/>
              <a:gd name="adj2" fmla="val -8333"/>
              <a:gd name="adj3" fmla="val 324067"/>
              <a:gd name="adj4" fmla="val -61434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" name="TextBox 1"/>
          <p:cNvSpPr txBox="1"/>
          <p:nvPr/>
        </p:nvSpPr>
        <p:spPr>
          <a:xfrm>
            <a:off x="308962" y="1449517"/>
            <a:ext cx="1260846" cy="28803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19679,0 тыс. т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 1 (граница и черта) 6"/>
          <p:cNvSpPr/>
          <p:nvPr/>
        </p:nvSpPr>
        <p:spPr>
          <a:xfrm flipH="1">
            <a:off x="2123727" y="1579195"/>
            <a:ext cx="1318289" cy="288032"/>
          </a:xfrm>
          <a:prstGeom prst="accentBorderCallout1">
            <a:avLst>
              <a:gd name="adj1" fmla="val 18750"/>
              <a:gd name="adj2" fmla="val -8333"/>
              <a:gd name="adj3" fmla="val 328917"/>
              <a:gd name="adj4" fmla="val -2473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Выноска 1 (граница и черта) 7"/>
          <p:cNvSpPr/>
          <p:nvPr/>
        </p:nvSpPr>
        <p:spPr>
          <a:xfrm flipH="1" flipV="1">
            <a:off x="323528" y="5445224"/>
            <a:ext cx="1246281" cy="288032"/>
          </a:xfrm>
          <a:prstGeom prst="accentBorderCallout1">
            <a:avLst>
              <a:gd name="adj1" fmla="val 18750"/>
              <a:gd name="adj2" fmla="val -8333"/>
              <a:gd name="adj3" fmla="val 1141202"/>
              <a:gd name="adj4" fmla="val -10396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" name="TextBox 1"/>
          <p:cNvSpPr txBox="1"/>
          <p:nvPr/>
        </p:nvSpPr>
        <p:spPr>
          <a:xfrm>
            <a:off x="2123727" y="1558388"/>
            <a:ext cx="1318290" cy="288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14083,6 тыс. м</a:t>
            </a:r>
            <a:r>
              <a:rPr lang="ru-RU" sz="14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08962" y="5410078"/>
            <a:ext cx="1260846" cy="288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20183,9 тыс. т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 1 (граница и черта) 10"/>
          <p:cNvSpPr/>
          <p:nvPr/>
        </p:nvSpPr>
        <p:spPr>
          <a:xfrm flipH="1" flipV="1">
            <a:off x="1475655" y="6038998"/>
            <a:ext cx="1328655" cy="288032"/>
          </a:xfrm>
          <a:prstGeom prst="accentBorderCallout1">
            <a:avLst>
              <a:gd name="adj1" fmla="val 18750"/>
              <a:gd name="adj2" fmla="val -8333"/>
              <a:gd name="adj3" fmla="val 1246074"/>
              <a:gd name="adj4" fmla="val -114138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Выноска 1 (граница и черта) 11"/>
          <p:cNvSpPr/>
          <p:nvPr/>
        </p:nvSpPr>
        <p:spPr>
          <a:xfrm flipH="1">
            <a:off x="3945163" y="1584378"/>
            <a:ext cx="1037045" cy="288032"/>
          </a:xfrm>
          <a:prstGeom prst="accentBorderCallout1">
            <a:avLst>
              <a:gd name="adj1" fmla="val 18750"/>
              <a:gd name="adj2" fmla="val -8333"/>
              <a:gd name="adj3" fmla="val 359506"/>
              <a:gd name="adj4" fmla="val -36728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TextBox 1"/>
          <p:cNvSpPr txBox="1"/>
          <p:nvPr/>
        </p:nvSpPr>
        <p:spPr>
          <a:xfrm>
            <a:off x="3945162" y="1579194"/>
            <a:ext cx="1037046" cy="288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23,3 тыс. м</a:t>
            </a:r>
            <a:r>
              <a:rPr lang="ru-RU" sz="14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ыноска 1 (граница и черта) 13"/>
          <p:cNvSpPr/>
          <p:nvPr/>
        </p:nvSpPr>
        <p:spPr>
          <a:xfrm flipH="1" flipV="1">
            <a:off x="3175345" y="6327030"/>
            <a:ext cx="1008544" cy="288032"/>
          </a:xfrm>
          <a:prstGeom prst="accentBorderCallout1">
            <a:avLst>
              <a:gd name="adj1" fmla="val 18750"/>
              <a:gd name="adj2" fmla="val -8333"/>
              <a:gd name="adj3" fmla="val 1496956"/>
              <a:gd name="adj4" fmla="val -17387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" name="Выноска 1 (граница и черта) 14"/>
          <p:cNvSpPr/>
          <p:nvPr/>
        </p:nvSpPr>
        <p:spPr>
          <a:xfrm flipH="1">
            <a:off x="5291171" y="1560774"/>
            <a:ext cx="651658" cy="288032"/>
          </a:xfrm>
          <a:prstGeom prst="accentBorderCallout1">
            <a:avLst>
              <a:gd name="adj1" fmla="val 18750"/>
              <a:gd name="adj2" fmla="val -8333"/>
              <a:gd name="adj3" fmla="val 397940"/>
              <a:gd name="adj4" fmla="val -16472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" name="Выноска 1 (граница и черта) 15"/>
          <p:cNvSpPr/>
          <p:nvPr/>
        </p:nvSpPr>
        <p:spPr>
          <a:xfrm flipH="1" flipV="1">
            <a:off x="5291169" y="6436217"/>
            <a:ext cx="651659" cy="288032"/>
          </a:xfrm>
          <a:prstGeom prst="accentBorderCallout1">
            <a:avLst>
              <a:gd name="adj1" fmla="val 18750"/>
              <a:gd name="adj2" fmla="val -8333"/>
              <a:gd name="adj3" fmla="val 1260819"/>
              <a:gd name="adj4" fmla="val -27312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" name="TextBox 1"/>
          <p:cNvSpPr txBox="1"/>
          <p:nvPr/>
        </p:nvSpPr>
        <p:spPr>
          <a:xfrm>
            <a:off x="1475656" y="6040042"/>
            <a:ext cx="1328655" cy="288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13509,1 тыс. м</a:t>
            </a:r>
            <a:r>
              <a:rPr lang="ru-RU" sz="14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3175343" y="6327030"/>
            <a:ext cx="1008545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26,8 тыс. м</a:t>
            </a:r>
            <a:r>
              <a:rPr lang="ru-RU" sz="14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5291171" y="6412613"/>
            <a:ext cx="651659" cy="31163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102,9 т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5282542" y="1537960"/>
            <a:ext cx="651659" cy="31163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112,3 т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22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categoryEl"/>
        </p:bldSub>
      </p:bldGraphic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02970654"/>
              </p:ext>
            </p:extLst>
          </p:nvPr>
        </p:nvGraphicFramePr>
        <p:xfrm>
          <a:off x="0" y="891009"/>
          <a:ext cx="5868144" cy="5934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242938"/>
            <a:ext cx="9144000" cy="648071"/>
          </a:xfrm>
          <a:prstGeom prst="rect">
            <a:avLst/>
          </a:prstGeom>
        </p:spPr>
        <p:txBody>
          <a:bodyPr vert="horz" lIns="45720" tIns="0" rIns="45720" bIns="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200" b="1" kern="1200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ГОРНОДОБЫВАЮЩАЯ ПРОМЫШЛЕННОСТЬ</a:t>
            </a:r>
            <a:endParaRPr lang="ru-RU" sz="2800" b="0" dirty="0">
              <a:ln w="5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5561620" y="1062169"/>
            <a:ext cx="3421360" cy="2582853"/>
          </a:xfrm>
          <a:prstGeom prst="rect">
            <a:avLst/>
          </a:prstGeom>
          <a:ln>
            <a:noFill/>
          </a:ln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-34290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Добычу общераспространенных полезных ископаемых (ОПИ)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осуществляли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предприятий.</a:t>
            </a:r>
          </a:p>
          <a:p>
            <a:pPr marL="36000" indent="-34290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dirty="0" smtClean="0">
                <a:latin typeface="Times New Roman"/>
                <a:ea typeface="Times New Roman"/>
              </a:rPr>
              <a:t>Всего </a:t>
            </a:r>
            <a:r>
              <a:rPr lang="ru-RU" sz="1600" dirty="0">
                <a:latin typeface="Times New Roman"/>
                <a:ea typeface="Times New Roman"/>
              </a:rPr>
              <a:t>по данным </a:t>
            </a:r>
            <a:r>
              <a:rPr lang="ru-RU" sz="1600" dirty="0" err="1">
                <a:latin typeface="Times New Roman"/>
                <a:ea typeface="Times New Roman"/>
              </a:rPr>
              <a:t>недропользователей</a:t>
            </a:r>
            <a:r>
              <a:rPr lang="ru-RU" sz="1600" dirty="0">
                <a:latin typeface="Times New Roman"/>
                <a:ea typeface="Times New Roman"/>
              </a:rPr>
              <a:t> добыто 1976,43 тыс. м</a:t>
            </a:r>
            <a:r>
              <a:rPr lang="ru-RU" sz="1600" baseline="30000" dirty="0">
                <a:latin typeface="Times New Roman"/>
                <a:ea typeface="Times New Roman"/>
              </a:rPr>
              <a:t>3 </a:t>
            </a:r>
            <a:r>
              <a:rPr lang="ru-RU" sz="1600" dirty="0">
                <a:latin typeface="Times New Roman"/>
                <a:ea typeface="Times New Roman"/>
              </a:rPr>
              <a:t>ОПИ, что составляет 157,5% от уровня добычи за 2018 </a:t>
            </a:r>
            <a:r>
              <a:rPr lang="ru-RU" sz="1600" dirty="0" smtClean="0">
                <a:latin typeface="Times New Roman"/>
                <a:ea typeface="Times New Roman"/>
              </a:rPr>
              <a:t>год. </a:t>
            </a:r>
            <a:endParaRPr lang="ru-RU" sz="1400" dirty="0">
              <a:latin typeface="Times New Roman"/>
              <a:ea typeface="Times New Roman"/>
            </a:endParaRPr>
          </a:p>
        </p:txBody>
      </p:sp>
      <p:sp>
        <p:nvSpPr>
          <p:cNvPr id="9" name="Выноска 1 (граница и черта) 8"/>
          <p:cNvSpPr/>
          <p:nvPr/>
        </p:nvSpPr>
        <p:spPr>
          <a:xfrm flipH="1">
            <a:off x="107774" y="1921547"/>
            <a:ext cx="936104" cy="288032"/>
          </a:xfrm>
          <a:prstGeom prst="accentBorderCallout1">
            <a:avLst>
              <a:gd name="adj1" fmla="val 18750"/>
              <a:gd name="adj2" fmla="val -8333"/>
              <a:gd name="adj3" fmla="val 664834"/>
              <a:gd name="adj4" fmla="val -71138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" name="Выноска 1 (граница и черта) 10"/>
          <p:cNvSpPr/>
          <p:nvPr/>
        </p:nvSpPr>
        <p:spPr>
          <a:xfrm flipH="1">
            <a:off x="172993" y="5676374"/>
            <a:ext cx="936104" cy="288032"/>
          </a:xfrm>
          <a:prstGeom prst="accentBorderCallout1">
            <a:avLst>
              <a:gd name="adj1" fmla="val 18750"/>
              <a:gd name="adj2" fmla="val -8333"/>
              <a:gd name="adj3" fmla="val -1015870"/>
              <a:gd name="adj4" fmla="val -11760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TextBox 1"/>
          <p:cNvSpPr txBox="1"/>
          <p:nvPr/>
        </p:nvSpPr>
        <p:spPr>
          <a:xfrm>
            <a:off x="63019" y="5647113"/>
            <a:ext cx="984239" cy="288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545,7 тыс. м</a:t>
            </a:r>
            <a:r>
              <a:rPr lang="ru-RU" sz="12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ыноска 1 (граница и черта) 13"/>
          <p:cNvSpPr/>
          <p:nvPr/>
        </p:nvSpPr>
        <p:spPr>
          <a:xfrm flipH="1">
            <a:off x="1504974" y="1921544"/>
            <a:ext cx="906921" cy="288035"/>
          </a:xfrm>
          <a:prstGeom prst="accentBorderCallout1">
            <a:avLst>
              <a:gd name="adj1" fmla="val 18750"/>
              <a:gd name="adj2" fmla="val -8333"/>
              <a:gd name="adj3" fmla="val 750489"/>
              <a:gd name="adj4" fmla="val -6678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" name="Выноска 1 (граница и черта) 15"/>
          <p:cNvSpPr/>
          <p:nvPr/>
        </p:nvSpPr>
        <p:spPr>
          <a:xfrm flipH="1">
            <a:off x="1192078" y="6298557"/>
            <a:ext cx="983572" cy="288032"/>
          </a:xfrm>
          <a:prstGeom prst="accentBorderCallout1">
            <a:avLst>
              <a:gd name="adj1" fmla="val 18750"/>
              <a:gd name="adj2" fmla="val -8333"/>
              <a:gd name="adj3" fmla="val -1164634"/>
              <a:gd name="adj4" fmla="val -13421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" name="TextBox 1"/>
          <p:cNvSpPr txBox="1"/>
          <p:nvPr/>
        </p:nvSpPr>
        <p:spPr>
          <a:xfrm>
            <a:off x="1192078" y="6292756"/>
            <a:ext cx="983571" cy="288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1316,7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м</a:t>
            </a:r>
            <a:r>
              <a:rPr lang="ru-RU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Выноска 1 (граница и черта) 17"/>
          <p:cNvSpPr/>
          <p:nvPr/>
        </p:nvSpPr>
        <p:spPr>
          <a:xfrm flipH="1">
            <a:off x="2851120" y="1921547"/>
            <a:ext cx="900188" cy="288030"/>
          </a:xfrm>
          <a:prstGeom prst="accentBorderCallout1">
            <a:avLst>
              <a:gd name="adj1" fmla="val 18750"/>
              <a:gd name="adj2" fmla="val -8333"/>
              <a:gd name="adj3" fmla="val 771005"/>
              <a:gd name="adj4" fmla="val -6883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0" name="Выноска 1 (граница и черта) 19"/>
          <p:cNvSpPr/>
          <p:nvPr/>
        </p:nvSpPr>
        <p:spPr>
          <a:xfrm flipH="1">
            <a:off x="2627783" y="6165305"/>
            <a:ext cx="925024" cy="288032"/>
          </a:xfrm>
          <a:prstGeom prst="accentBorderCallout1">
            <a:avLst>
              <a:gd name="adj1" fmla="val 18750"/>
              <a:gd name="adj2" fmla="val -8333"/>
              <a:gd name="adj3" fmla="val -606534"/>
              <a:gd name="adj4" fmla="val -14031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1" name="TextBox 1"/>
          <p:cNvSpPr txBox="1"/>
          <p:nvPr/>
        </p:nvSpPr>
        <p:spPr>
          <a:xfrm>
            <a:off x="2571195" y="6165304"/>
            <a:ext cx="864096" cy="288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114,4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м</a:t>
            </a:r>
            <a:r>
              <a:rPr lang="ru-RU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74342" y="1921545"/>
            <a:ext cx="984239" cy="288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313,1 тыс. м</a:t>
            </a:r>
            <a:r>
              <a:rPr lang="ru-RU" sz="12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1457248" y="1921544"/>
            <a:ext cx="983571" cy="288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805,8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м</a:t>
            </a:r>
            <a:r>
              <a:rPr lang="ru-RU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2807896" y="1927144"/>
            <a:ext cx="864096" cy="288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136,5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м</a:t>
            </a:r>
            <a:r>
              <a:rPr lang="ru-RU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620" y="3645022"/>
            <a:ext cx="3421360" cy="283099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052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 txBox="1">
            <a:spLocks/>
          </p:cNvSpPr>
          <p:nvPr/>
        </p:nvSpPr>
        <p:spPr>
          <a:xfrm>
            <a:off x="3995936" y="849853"/>
            <a:ext cx="4896544" cy="5815804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-34290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Всего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году водопользование в Камчатском крае осуществляло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129 предприятий.</a:t>
            </a:r>
          </a:p>
          <a:p>
            <a:pPr marL="36000" indent="-34290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36000" indent="-34290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Министерством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рассмотрено:</a:t>
            </a:r>
          </a:p>
          <a:p>
            <a:pPr marL="108000" indent="-3960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заявлений о предоставлении водных объектов в пользование на основании договоров водопользования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08000" indent="-3960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98 заявлений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 изменении условий водопользования по договорам водопользования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08000" indent="-3960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заявлений о предоставлении водных объектов в пользование на основании решений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000" indent="-34290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marL="36000" indent="-34290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государственном водном реестре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зарегистрировано:</a:t>
            </a:r>
          </a:p>
          <a:p>
            <a:pPr marL="108000" indent="-3960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договоров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водопользования;</a:t>
            </a:r>
          </a:p>
          <a:p>
            <a:pPr marL="108000" indent="-3960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дополнительных соглашений к договорам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водопользования и 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соглашения 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расторжении;</a:t>
            </a:r>
          </a:p>
          <a:p>
            <a:pPr marL="108000" indent="-3960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34 решения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предоставлении водных объектов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пользование; </a:t>
            </a:r>
          </a:p>
          <a:p>
            <a:pPr marL="108000" indent="-3960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 решений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прекращении действия ранее выданных решений о предоставлении водного объекта (его части) в пользование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851920" y="849853"/>
            <a:ext cx="5149552" cy="5815803"/>
          </a:xfrm>
          <a:prstGeom prst="flowChartProcess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-45047" y="116632"/>
            <a:ext cx="9144000" cy="648071"/>
          </a:xfrm>
          <a:prstGeom prst="rect">
            <a:avLst/>
          </a:prstGeom>
        </p:spPr>
        <p:txBody>
          <a:bodyPr vert="horz" lIns="45720" tIns="0" rIns="45720" bIns="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200" b="1" kern="1200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ВОДНЫХ ОТНОШЕНИЙ</a:t>
            </a:r>
            <a:endParaRPr lang="ru-RU" sz="2800" b="0" dirty="0">
              <a:ln w="5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854975"/>
            <a:ext cx="3498527" cy="4146403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5" name="TextBox 14"/>
          <p:cNvSpPr txBox="1"/>
          <p:nvPr/>
        </p:nvSpPr>
        <p:spPr>
          <a:xfrm>
            <a:off x="179511" y="5188328"/>
            <a:ext cx="3498527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федерального бюджета выполнены мероприятия по определению границ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водоохранных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зон и прибрежных защитных полос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1" y="5188328"/>
            <a:ext cx="3498527" cy="1477328"/>
          </a:xfrm>
          <a:prstGeom prst="roundRect">
            <a:avLst/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9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242938"/>
            <a:ext cx="9144000" cy="648071"/>
          </a:xfrm>
          <a:prstGeom prst="rect">
            <a:avLst/>
          </a:prstGeom>
        </p:spPr>
        <p:txBody>
          <a:bodyPr vert="horz" lIns="45720" tIns="0" rIns="45720" bIns="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200" b="1" kern="1200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ВОДНЫХ ОТНОШЕНИЙ</a:t>
            </a:r>
            <a:endParaRPr lang="ru-RU" sz="2800" b="0" dirty="0">
              <a:ln w="5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3528" y="5900842"/>
            <a:ext cx="8496944" cy="754050"/>
          </a:xfrm>
          <a:prstGeom prst="roundRect">
            <a:avLst/>
          </a:prstGeom>
          <a:noFill/>
          <a:ln w="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4174087162"/>
              </p:ext>
            </p:extLst>
          </p:nvPr>
        </p:nvGraphicFramePr>
        <p:xfrm>
          <a:off x="1" y="1320014"/>
          <a:ext cx="7956375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19672" y="838453"/>
            <a:ext cx="557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поступлений платы за пользование водными объектами в доход федерального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верх 2"/>
          <p:cNvSpPr/>
          <p:nvPr/>
        </p:nvSpPr>
        <p:spPr>
          <a:xfrm>
            <a:off x="7668344" y="1320014"/>
            <a:ext cx="1008112" cy="4269226"/>
          </a:xfrm>
          <a:prstGeom prst="upArrow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900842"/>
            <a:ext cx="84969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доход краевого бюджета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взыскано пеней и штрафов за нарушение водного законодательства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595,410 тыс. рублей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2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7064" y="72009"/>
            <a:ext cx="9144000" cy="8367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45720" tIns="0" rIns="45720" bIns="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200" b="1" kern="1200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ГОСУДАРСТВЕННОЙ ЭКОЛОГИЧЕСКОЙ ЭКСПЕРТИЗЫ РЕГИОНАЛЬНОГО УРОВНЯ</a:t>
            </a:r>
            <a:endParaRPr lang="ru-RU" sz="2000" b="0" dirty="0">
              <a:ln w="5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66439" y="980728"/>
            <a:ext cx="3498527" cy="872850"/>
          </a:xfrm>
          <a:prstGeom prst="round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66440" y="1063210"/>
            <a:ext cx="3498526" cy="70788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государственная экологическая экспертиза</a:t>
            </a:r>
            <a:endParaRPr lang="ru-RU" sz="2000" dirty="0"/>
          </a:p>
        </p:txBody>
      </p:sp>
      <p:sp>
        <p:nvSpPr>
          <p:cNvPr id="8" name="Стрелка углом вверх 7"/>
          <p:cNvSpPr/>
          <p:nvPr/>
        </p:nvSpPr>
        <p:spPr>
          <a:xfrm rot="10800000">
            <a:off x="2249884" y="1268760"/>
            <a:ext cx="586841" cy="648072"/>
          </a:xfrm>
          <a:prstGeom prst="bentUpArrow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23962" y="2282500"/>
            <a:ext cx="348785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/>
                <a:ea typeface="Calibri"/>
              </a:rPr>
              <a:t>Документации </a:t>
            </a:r>
            <a:r>
              <a:rPr lang="ru-RU" sz="1600" dirty="0">
                <a:latin typeface="Times New Roman"/>
                <a:ea typeface="Calibri"/>
              </a:rPr>
              <a:t>по объекту: «Автомобильная дорога п. Термальный – </a:t>
            </a:r>
            <a:r>
              <a:rPr lang="ru-RU" sz="1600" dirty="0" err="1">
                <a:latin typeface="Times New Roman"/>
                <a:ea typeface="Calibri"/>
              </a:rPr>
              <a:t>Мутновская</a:t>
            </a:r>
            <a:r>
              <a:rPr lang="ru-RU" sz="1600" dirty="0">
                <a:latin typeface="Times New Roman"/>
                <a:ea typeface="Calibri"/>
              </a:rPr>
              <a:t> </a:t>
            </a:r>
            <a:r>
              <a:rPr lang="ru-RU" sz="1600" dirty="0" err="1">
                <a:latin typeface="Times New Roman"/>
                <a:ea typeface="Calibri"/>
              </a:rPr>
              <a:t>ГеоТЭС</a:t>
            </a:r>
            <a:r>
              <a:rPr lang="ru-RU" sz="1600" dirty="0" smtClean="0">
                <a:latin typeface="Times New Roman"/>
                <a:ea typeface="Calibri"/>
              </a:rPr>
              <a:t>»</a:t>
            </a:r>
          </a:p>
          <a:p>
            <a:pPr algn="just"/>
            <a:endParaRPr lang="ru-RU" sz="17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3962" y="1940578"/>
            <a:ext cx="3411933" cy="1776453"/>
          </a:xfrm>
          <a:prstGeom prst="round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36096" y="1924867"/>
            <a:ext cx="3536763" cy="1792164"/>
          </a:xfrm>
          <a:prstGeom prst="round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углом вверх 17"/>
          <p:cNvSpPr/>
          <p:nvPr/>
        </p:nvSpPr>
        <p:spPr>
          <a:xfrm rot="10800000" flipH="1">
            <a:off x="6374673" y="1259526"/>
            <a:ext cx="586841" cy="648072"/>
          </a:xfrm>
          <a:prstGeom prst="bentUpArrow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217704" y="5879231"/>
            <a:ext cx="8841427" cy="794482"/>
          </a:xfrm>
          <a:prstGeom prst="flowChartProcess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07505" y="5589241"/>
            <a:ext cx="8942676" cy="61555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краевой бюджет поступило 191,4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сборов, вносимых заказчиками документации, подлежащей государственной экологической экспертизе по объектам регионального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  <a:endParaRPr lang="ru-RU" sz="17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43305" y="3861047"/>
            <a:ext cx="4188936" cy="1508547"/>
          </a:xfrm>
          <a:prstGeom prst="round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80112" y="1955448"/>
            <a:ext cx="3312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/>
                <a:ea typeface="Calibri"/>
              </a:rPr>
              <a:t>Материалов по обустройству </a:t>
            </a:r>
            <a:r>
              <a:rPr lang="ru-RU" sz="1600" dirty="0">
                <a:latin typeface="Times New Roman"/>
                <a:ea typeface="Calibri"/>
              </a:rPr>
              <a:t>инфраструктуры особо охраняемой природной территории регионального значения – природного парка регионального значения «Налычево»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38541" y="3892267"/>
            <a:ext cx="38674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/>
                <a:ea typeface="Calibri"/>
              </a:rPr>
              <a:t>Материалов</a:t>
            </a:r>
            <a:r>
              <a:rPr lang="ru-RU" dirty="0">
                <a:latin typeface="Times New Roman"/>
                <a:ea typeface="Calibri"/>
              </a:rPr>
              <a:t>, обосновывающих объемы (лимиты, квоты) изъятия охотничьих ресурсов на территории Камчатского края в сезоне охоты 2019-2020 гг.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211960" y="1873480"/>
            <a:ext cx="648072" cy="1915560"/>
          </a:xfrm>
          <a:prstGeom prst="downArrow">
            <a:avLst/>
          </a:prstGeom>
          <a:noFill/>
          <a:ln w="38100">
            <a:solidFill>
              <a:schemeClr val="tx2"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41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6893</TotalTime>
  <Words>1259</Words>
  <Application>Microsoft Office PowerPoint</Application>
  <PresentationFormat>Экран (4:3)</PresentationFormat>
  <Paragraphs>172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Публичный отчет о деятельности Министерства природных ресурсов  и экологии Камчатского края за 2019 год</vt:lpstr>
      <vt:lpstr>Основные направления работы Министерства природных ресурсов и экологии Камчатского края в 2019 году</vt:lpstr>
      <vt:lpstr>Горнодобывающая промышленность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Пополнение бюджетной системы Российской Федерации, привлечение инвестиций</vt:lpstr>
      <vt:lpstr> РЕАЛИЗАЦИЯ ГОСУДАРСТВЕННОЙ ПРОГРАММЫ КАМЧАТСКОГО КРАЯ «ОХРАНА ОКРУЖАЮЩЕЙ СРЕДЫ, ВОСПРОИЗВОДСТВО И ИСПОЛЬЗОВАНИЕ ПРИРОДНЫХ РЕСУРСОВ В КАМЧАТСКОМ КРАЕ»  </vt:lpstr>
      <vt:lpstr>Презентация PowerPoint</vt:lpstr>
      <vt:lpstr>В сфере охраны окружающей среды в Камчатском крае 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Ахомтенское месторождение ППВ</dc:title>
  <dc:creator>Дронин Александр Владимирович</dc:creator>
  <cp:lastModifiedBy>Сушенцова Анна Владимировна</cp:lastModifiedBy>
  <cp:revision>536</cp:revision>
  <cp:lastPrinted>2020-01-29T23:12:29Z</cp:lastPrinted>
  <dcterms:created xsi:type="dcterms:W3CDTF">2017-06-19T03:03:14Z</dcterms:created>
  <dcterms:modified xsi:type="dcterms:W3CDTF">2020-01-30T01:43:13Z</dcterms:modified>
</cp:coreProperties>
</file>