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63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7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3;&#1086;&#1074;&#1072;&#1103;%20&#1087;&#1072;&#1087;&#1082;&#1072;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3;&#1086;&#1074;&#1072;&#1103;%20&#1087;&#1072;&#1087;&#1082;&#1072;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3;&#1086;&#1074;&#1072;&#1103;%20&#1087;&#1072;&#1087;&#1082;&#1072;\&#1050;&#1085;&#1080;&#1075;&#1072;1-&#1086;&#1073;&#1088;&#1072;&#1097;&#1077;&#1085;&#1080;&#1103;%202014%20&#1075;&#1086;&#1076;%201.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3;&#1086;&#1074;&#1072;&#1103;%20&#1087;&#1072;&#1087;&#1082;&#1072;\&#1050;&#1085;&#1080;&#1075;&#1072;1-&#1086;&#1073;&#1088;&#1072;&#1097;&#1077;&#1085;&#1080;&#1103;%202014%20&#1075;&#1086;&#1076;%201.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Лист1!$F$4:$F$18</c:f>
              <c:numCache>
                <c:formatCode>General</c:formatCode>
                <c:ptCount val="12"/>
                <c:pt idx="0">
                  <c:v>6.3</c:v>
                </c:pt>
                <c:pt idx="1">
                  <c:v>0</c:v>
                </c:pt>
                <c:pt idx="2">
                  <c:v>0.9</c:v>
                </c:pt>
                <c:pt idx="3">
                  <c:v>3.6</c:v>
                </c:pt>
                <c:pt idx="4">
                  <c:v>0</c:v>
                </c:pt>
                <c:pt idx="5">
                  <c:v>43.3</c:v>
                </c:pt>
                <c:pt idx="6">
                  <c:v>0.9</c:v>
                </c:pt>
                <c:pt idx="7">
                  <c:v>0.9</c:v>
                </c:pt>
                <c:pt idx="8">
                  <c:v>39.6</c:v>
                </c:pt>
                <c:pt idx="9">
                  <c:v>0</c:v>
                </c:pt>
                <c:pt idx="10">
                  <c:v>0.9</c:v>
                </c:pt>
                <c:pt idx="11">
                  <c:v>3.6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Лист1!$G$4:$G$18</c:f>
              <c:numCache>
                <c:formatCode>General</c:formatCode>
                <c:ptCount val="12"/>
                <c:pt idx="0">
                  <c:v>2.91</c:v>
                </c:pt>
                <c:pt idx="1">
                  <c:v>1.94</c:v>
                </c:pt>
                <c:pt idx="2">
                  <c:v>2.91</c:v>
                </c:pt>
                <c:pt idx="3">
                  <c:v>7.77</c:v>
                </c:pt>
                <c:pt idx="4">
                  <c:v>1.94</c:v>
                </c:pt>
                <c:pt idx="5">
                  <c:v>52.44</c:v>
                </c:pt>
                <c:pt idx="6">
                  <c:v>1.94</c:v>
                </c:pt>
                <c:pt idx="7">
                  <c:v>0</c:v>
                </c:pt>
                <c:pt idx="8">
                  <c:v>23.3</c:v>
                </c:pt>
                <c:pt idx="9">
                  <c:v>0</c:v>
                </c:pt>
                <c:pt idx="10">
                  <c:v>3.88</c:v>
                </c:pt>
                <c:pt idx="11">
                  <c:v>0</c:v>
                </c:pt>
              </c:numCache>
            </c:numRef>
          </c:val>
        </c:ser>
        <c:axId val="80763520"/>
        <c:axId val="80777600"/>
      </c:barChart>
      <c:catAx>
        <c:axId val="80763520"/>
        <c:scaling>
          <c:orientation val="maxMin"/>
        </c:scaling>
        <c:axPos val="l"/>
        <c:numFmt formatCode="#&quot; &quot;?/?" sourceLinked="0"/>
        <c:tickLblPos val="nextTo"/>
        <c:txPr>
          <a:bodyPr anchor="ctr" anchorCtr="1"/>
          <a:lstStyle/>
          <a:p>
            <a:pPr>
              <a:defRPr b="1" baseline="0">
                <a:solidFill>
                  <a:schemeClr val="tx1"/>
                </a:solidFill>
              </a:defRPr>
            </a:pPr>
            <a:endParaRPr lang="ru-RU"/>
          </a:p>
        </c:txPr>
        <c:crossAx val="80777600"/>
        <c:crosses val="autoZero"/>
        <c:lblAlgn val="ctr"/>
        <c:lblOffset val="100"/>
      </c:catAx>
      <c:valAx>
        <c:axId val="8077760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tx1"/>
                </a:solidFill>
              </a:defRPr>
            </a:pPr>
            <a:endParaRPr lang="ru-RU"/>
          </a:p>
        </c:txPr>
        <c:crossAx val="80763520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txPr>
        <a:bodyPr/>
        <a:lstStyle/>
        <a:p>
          <a:pPr>
            <a:defRPr baseline="0"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200" b="1" baseline="0">
                    <a:solidFill>
                      <a:schemeClr val="bg2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Лист1!$A$4:$A$15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Лист1!$B$4:$B$15</c:f>
              <c:numCache>
                <c:formatCode>General</c:formatCode>
                <c:ptCount val="9"/>
                <c:pt idx="0">
                  <c:v>4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  <c:pt idx="5">
                  <c:v>4</c:v>
                </c:pt>
                <c:pt idx="6">
                  <c:v>29</c:v>
                </c:pt>
                <c:pt idx="7">
                  <c:v>13</c:v>
                </c:pt>
                <c:pt idx="8">
                  <c:v>43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Лист1!$A$4:$A$15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Лист1!$C$4:$C$15</c:f>
              <c:numCache>
                <c:formatCode>General</c:formatCode>
                <c:ptCount val="9"/>
                <c:pt idx="0">
                  <c:v>4</c:v>
                </c:pt>
                <c:pt idx="1">
                  <c:v>4</c:v>
                </c:pt>
                <c:pt idx="2">
                  <c:v>9</c:v>
                </c:pt>
                <c:pt idx="3">
                  <c:v>5</c:v>
                </c:pt>
                <c:pt idx="4">
                  <c:v>11</c:v>
                </c:pt>
                <c:pt idx="5">
                  <c:v>19</c:v>
                </c:pt>
                <c:pt idx="6">
                  <c:v>28</c:v>
                </c:pt>
                <c:pt idx="7">
                  <c:v>9</c:v>
                </c:pt>
                <c:pt idx="8">
                  <c:v>14</c:v>
                </c:pt>
              </c:numCache>
            </c:numRef>
          </c:val>
        </c:ser>
        <c:axId val="77800192"/>
        <c:axId val="77802496"/>
      </c:barChart>
      <c:catAx>
        <c:axId val="77800192"/>
        <c:scaling>
          <c:orientation val="minMax"/>
        </c:scaling>
        <c:axPos val="b"/>
        <c:tickLblPos val="nextTo"/>
        <c:crossAx val="77802496"/>
        <c:crosses val="autoZero"/>
        <c:auto val="1"/>
        <c:lblAlgn val="ctr"/>
        <c:lblOffset val="100"/>
      </c:catAx>
      <c:valAx>
        <c:axId val="77802496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/>
            </a:pPr>
            <a:endParaRPr lang="ru-RU"/>
          </a:p>
        </c:txPr>
        <c:crossAx val="77800192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</c:legend>
    <c:plotVisOnly val="1"/>
    <c:dispBlanksAs val="gap"/>
  </c:chart>
  <c:spPr>
    <a:solidFill>
      <a:srgbClr val="000099"/>
    </a:solidFill>
  </c:spPr>
  <c:txPr>
    <a:bodyPr/>
    <a:lstStyle/>
    <a:p>
      <a:pPr>
        <a:defRPr baseline="0">
          <a:solidFill>
            <a:schemeClr val="tx1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8095238095238099E-2"/>
          <c:w val="0.96376811594202849"/>
          <c:h val="0.51820645496235973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'[Книга1-обращения 2014 год 1.1.xlsx]Лист1'!$L$3:$L$8</c:f>
              <c:strCache>
                <c:ptCount val="6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Другие вопросы</c:v>
                </c:pt>
              </c:strCache>
            </c:strRef>
          </c:cat>
          <c:val>
            <c:numRef>
              <c:f>'[Книга1-обращения 2014 год 1.1.xlsx]Лист1'!$M$3:$M$8</c:f>
              <c:numCache>
                <c:formatCode>General</c:formatCode>
                <c:ptCount val="6"/>
                <c:pt idx="0">
                  <c:v>25.4</c:v>
                </c:pt>
                <c:pt idx="1">
                  <c:v>25.4</c:v>
                </c:pt>
                <c:pt idx="2">
                  <c:v>8.74</c:v>
                </c:pt>
                <c:pt idx="3">
                  <c:v>21.04</c:v>
                </c:pt>
                <c:pt idx="4">
                  <c:v>9.7100000000000009</c:v>
                </c:pt>
                <c:pt idx="5">
                  <c:v>9.7100000000000009</c:v>
                </c:pt>
              </c:numCache>
            </c:numRef>
          </c:val>
        </c:ser>
      </c:pie3DChart>
    </c:plotArea>
    <c:legend>
      <c:legendPos val="b"/>
      <c:legendEntry>
        <c:idx val="0"/>
        <c:txPr>
          <a:bodyPr/>
          <a:lstStyle/>
          <a:p>
            <a:pPr>
              <a:defRPr sz="1000" b="1"/>
            </a:pPr>
            <a:endParaRPr lang="ru-RU"/>
          </a:p>
        </c:txPr>
      </c:legendEntry>
      <c:layout>
        <c:manualLayout>
          <c:xMode val="edge"/>
          <c:yMode val="edge"/>
          <c:x val="0.11284919548099968"/>
          <c:y val="0.61578832547521267"/>
          <c:w val="0.72176537715394273"/>
          <c:h val="0.35851913665977231"/>
        </c:manualLayout>
      </c:layout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1000" b="1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34E-2"/>
          <c:y val="5.3240740740740748E-2"/>
          <c:w val="0.53055555555555567"/>
          <c:h val="0.88425925925925941"/>
        </c:manualLayout>
      </c:layout>
      <c:pieChart>
        <c:varyColors val="1"/>
        <c:firstSliceAng val="0"/>
      </c:pieChart>
    </c:plotArea>
    <c:legend>
      <c:legendPos val="r"/>
      <c:layout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</c:chart>
  <c:spPr>
    <a:solidFill>
      <a:srgbClr val="0000FF"/>
    </a:solidFill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'[Книга1-обращения 2014 год 1.1.xlsx]Лист1'!$I$3:$I$5</c:f>
              <c:strCache>
                <c:ptCount val="3"/>
                <c:pt idx="0">
                  <c:v>Даны разъяснения</c:v>
                </c:pt>
                <c:pt idx="1">
                  <c:v>Направлены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'[Книга1-обращения 2014 год 1.1.xlsx]Лист1'!$J$3:$J$5</c:f>
              <c:numCache>
                <c:formatCode>General</c:formatCode>
                <c:ptCount val="3"/>
                <c:pt idx="0">
                  <c:v>83</c:v>
                </c:pt>
                <c:pt idx="1">
                  <c:v>15</c:v>
                </c:pt>
                <c:pt idx="2">
                  <c:v>5</c:v>
                </c:pt>
              </c:numCache>
            </c:numRef>
          </c:val>
        </c:ser>
        <c:firstSliceAng val="0"/>
      </c:pieChart>
    </c:plotArea>
    <c:legend>
      <c:legendPos val="r"/>
      <c:layout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9 месяцев 2020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За 9 месяцев  2020 года поступило  103 обращения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2019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уменьшилось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7,2 %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(за 9 месяцев 2019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111 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сентябре  2020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14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43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обращения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за 9 месяцев 2020 года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сравнении с количеством обращений,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поступивших за 9 месяцев 2019 года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распределением по районам Камчатского края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Министерство природных ресурсов и экологии Камчатского края за  9  месяцев  2019  года  и  за  9  месяцев  2020 года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за 9 месяцев  2020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071538" y="1571612"/>
            <a:ext cx="5975375" cy="4288249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0 обращений (0%)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83 (80,6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15 (14,6%)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8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3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6 о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56 обращений (54,4 %)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37 обращений  (35,9 %)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10 обращений (9,7 %)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за 9 месяцев 2020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за 9 месяцев 2020 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62917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1695</TotalTime>
  <Words>216</Words>
  <Application>Microsoft Office PowerPoint</Application>
  <PresentationFormat>Экран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9 месяцев 2020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обращений поступивших за 9 месяцев 2020 года  в сравнении с количеством обращений, поступивших за 9 месяцев 2019 года  с распределением по районам Камчатского края</vt:lpstr>
      <vt:lpstr>Количество обращений поступивших  в Министерство природных ресурсов и экологии Камчатского края за  9  месяцев  2019  года  и  за  9  месяцев  2020 года</vt:lpstr>
      <vt:lpstr>Поступление, рассмотрение и направление по компетенции обращений  граждан  за 9 месяцев  2020 года</vt:lpstr>
      <vt:lpstr>Доля тем в общем количестве вопросов, содержащихся в обращениях, рассмотренных  за 9 месяцев 2020 года</vt:lpstr>
      <vt:lpstr>Результаты  рассмотрения  обращений граждан,  поступивших  в  Министерство  природных ресурсов  и экологии  Камчатского  края  за 9 месяцев 2020 года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387</cp:revision>
  <dcterms:created xsi:type="dcterms:W3CDTF">2011-01-31T10:29:36Z</dcterms:created>
  <dcterms:modified xsi:type="dcterms:W3CDTF">2020-09-30T09:31:15Z</dcterms:modified>
</cp:coreProperties>
</file>