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3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915294852296104"/>
          <c:y val="5.9514709095499434E-2"/>
          <c:w val="0.60893018591803971"/>
          <c:h val="0.819553055983506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Карагинский район </c:v>
                </c:pt>
                <c:pt idx="5">
                  <c:v>Мильковский район</c:v>
                </c:pt>
                <c:pt idx="6">
                  <c:v>Олюторский район</c:v>
                </c:pt>
                <c:pt idx="7">
                  <c:v>Петропавловск-Камчатский городской округ</c:v>
                </c:pt>
                <c:pt idx="8">
                  <c:v>Пенжинский район</c:v>
                </c:pt>
                <c:pt idx="9">
                  <c:v>Соболевский район</c:v>
                </c:pt>
                <c:pt idx="10">
                  <c:v>Тигильский район</c:v>
                </c:pt>
                <c:pt idx="11">
                  <c:v>Усть-Большерецкий район</c:v>
                </c:pt>
                <c:pt idx="12">
                  <c:v>Усть-Камчатский район</c:v>
                </c:pt>
                <c:pt idx="13">
                  <c:v>За пределами Камчатского края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</c:v>
                </c:pt>
                <c:pt idx="2">
                  <c:v>2</c:v>
                </c:pt>
                <c:pt idx="3">
                  <c:v>25</c:v>
                </c:pt>
                <c:pt idx="4">
                  <c:v>1</c:v>
                </c:pt>
                <c:pt idx="5">
                  <c:v>2</c:v>
                </c:pt>
                <c:pt idx="7">
                  <c:v>92</c:v>
                </c:pt>
                <c:pt idx="8">
                  <c:v>2</c:v>
                </c:pt>
                <c:pt idx="10">
                  <c:v>3</c:v>
                </c:pt>
                <c:pt idx="11">
                  <c:v>6</c:v>
                </c:pt>
                <c:pt idx="12">
                  <c:v>3</c:v>
                </c:pt>
                <c:pt idx="13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Карагинский район </c:v>
                </c:pt>
                <c:pt idx="5">
                  <c:v>Мильковский район</c:v>
                </c:pt>
                <c:pt idx="6">
                  <c:v>Олюторский район</c:v>
                </c:pt>
                <c:pt idx="7">
                  <c:v>Петропавловск-Камчатский городской округ</c:v>
                </c:pt>
                <c:pt idx="8">
                  <c:v>Пенжинский район</c:v>
                </c:pt>
                <c:pt idx="9">
                  <c:v>Соболевский район</c:v>
                </c:pt>
                <c:pt idx="10">
                  <c:v>Тигильский район</c:v>
                </c:pt>
                <c:pt idx="11">
                  <c:v>Усть-Большерецкий район</c:v>
                </c:pt>
                <c:pt idx="12">
                  <c:v>Усть-Камчатский район</c:v>
                </c:pt>
                <c:pt idx="13">
                  <c:v>За пределами Камчатского края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1">
                  <c:v>1</c:v>
                </c:pt>
                <c:pt idx="2">
                  <c:v>10</c:v>
                </c:pt>
                <c:pt idx="3">
                  <c:v>29</c:v>
                </c:pt>
                <c:pt idx="5">
                  <c:v>5</c:v>
                </c:pt>
                <c:pt idx="6">
                  <c:v>1</c:v>
                </c:pt>
                <c:pt idx="7">
                  <c:v>75</c:v>
                </c:pt>
                <c:pt idx="9">
                  <c:v>2</c:v>
                </c:pt>
                <c:pt idx="12">
                  <c:v>1</c:v>
                </c:pt>
                <c:pt idx="13">
                  <c:v>7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4504176"/>
        <c:axId val="704507984"/>
      </c:barChart>
      <c:catAx>
        <c:axId val="70450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4507984"/>
        <c:crosses val="autoZero"/>
        <c:auto val="1"/>
        <c:lblAlgn val="ctr"/>
        <c:lblOffset val="100"/>
        <c:noMultiLvlLbl val="0"/>
      </c:catAx>
      <c:valAx>
        <c:axId val="70450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4504176"/>
        <c:crosses val="autoZero"/>
        <c:crossBetween val="between"/>
      </c:valAx>
      <c:spPr>
        <a:noFill/>
        <a:ln w="76200">
          <a:noFill/>
        </a:ln>
        <a:effectLst/>
      </c:spPr>
    </c:plotArea>
    <c:legend>
      <c:legendPos val="b"/>
      <c:layout>
        <c:manualLayout>
          <c:xMode val="edge"/>
          <c:yMode val="edge"/>
          <c:x val="0.430680355439434"/>
          <c:y val="0.94958530080409276"/>
          <c:w val="0.15309266403349819"/>
          <c:h val="5.04147394812538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27</c:v>
                </c:pt>
                <c:pt idx="2">
                  <c:v>15</c:v>
                </c:pt>
                <c:pt idx="3">
                  <c:v>20</c:v>
                </c:pt>
                <c:pt idx="4">
                  <c:v>28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46</c:v>
                </c:pt>
                <c:pt idx="1">
                  <c:v>19</c:v>
                </c:pt>
                <c:pt idx="2">
                  <c:v>13</c:v>
                </c:pt>
                <c:pt idx="3">
                  <c:v>16</c:v>
                </c:pt>
                <c:pt idx="4">
                  <c:v>25</c:v>
                </c:pt>
                <c:pt idx="5">
                  <c:v>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3463216"/>
        <c:axId val="673467024"/>
      </c:barChart>
      <c:catAx>
        <c:axId val="67346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73467024"/>
        <c:crosses val="autoZero"/>
        <c:auto val="1"/>
        <c:lblAlgn val="ctr"/>
        <c:lblOffset val="100"/>
        <c:noMultiLvlLbl val="0"/>
      </c:catAx>
      <c:valAx>
        <c:axId val="67346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346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557031745469956E-2"/>
          <c:y val="2.890546169077984E-2"/>
          <c:w val="0.90433170175500677"/>
          <c:h val="0.57168801068212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3"/>
            <c:bubble3D val="0"/>
            <c:spPr>
              <a:solidFill>
                <a:srgbClr val="00B050"/>
              </a:solidFill>
              <a:ln w="28575">
                <a:solidFill>
                  <a:schemeClr val="bg2"/>
                </a:solidFill>
              </a:ln>
              <a:effectLst/>
              <a:sp3d contourW="28575">
                <a:contourClr>
                  <a:schemeClr val="bg2"/>
                </a:contourClr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5"/>
            <c:bubble3D val="0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6"/>
            <c:bubble3D val="0"/>
            <c:spPr>
              <a:solidFill>
                <a:srgbClr val="FF0000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Вопросы охраны окружающей среды</c:v>
                </c:pt>
                <c:pt idx="1">
                  <c:v>Вопросы использования минерально-сырьевых ресурсов</c:v>
                </c:pt>
                <c:pt idx="2">
                  <c:v>Вопросы управления особо охраняемыми природными территориями регионального значения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охраны и использования животного мира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0.25</c:v>
                </c:pt>
                <c:pt idx="1">
                  <c:v>0.05</c:v>
                </c:pt>
                <c:pt idx="2">
                  <c:v>0.06</c:v>
                </c:pt>
                <c:pt idx="3">
                  <c:v>0.21</c:v>
                </c:pt>
                <c:pt idx="4">
                  <c:v>0.09</c:v>
                </c:pt>
                <c:pt idx="5">
                  <c:v>0.14000000000000001</c:v>
                </c:pt>
                <c:pt idx="6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475282879715026E-2"/>
          <c:y val="0.63190772253791483"/>
          <c:w val="0.77619417376357003"/>
          <c:h val="0.353639546616695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bg2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bg2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bg2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1F6BC621-3B09-4893-AA78-5C70E0F48459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FBD61C7-B645-43A3-B144-50C6D2287288}" type="VALUE">
                      <a:rPr lang="en-US" sz="140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Даны разъяснения</c:v>
                </c:pt>
                <c:pt idx="1">
                  <c:v>Направлены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0.68</c:v>
                </c:pt>
                <c:pt idx="1">
                  <c:v>0.22</c:v>
                </c:pt>
                <c:pt idx="2">
                  <c:v>0.1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483608397252917"/>
          <c:y val="0.3713843171128674"/>
          <c:w val="0.28076642277842145"/>
          <c:h val="0.2681794906277154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2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48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230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4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31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97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полугодие </a:t>
            </a:r>
            <a:r>
              <a:rPr lang="ru-RU" sz="2800" b="1" dirty="0" smtClean="0">
                <a:solidFill>
                  <a:schemeClr val="bg2"/>
                </a:solidFill>
              </a:rPr>
              <a:t>2022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204864"/>
            <a:ext cx="8424862" cy="39498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1 полугодии 2022 года 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240 обращений граждан (в </a:t>
            </a:r>
            <a:r>
              <a:rPr lang="ru-RU" sz="2000" b="1" dirty="0" err="1" smtClean="0">
                <a:solidFill>
                  <a:schemeClr val="hlink"/>
                </a:solidFill>
                <a:latin typeface="Arial" charset="0"/>
              </a:rPr>
              <a:t>т.ч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. 86 обращений – из Управления по работе с обращениями граждан Администрации Губернатора Камчатского края)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В сравнении с </a:t>
            </a:r>
            <a:r>
              <a:rPr lang="ru-RU" sz="2000" dirty="0" smtClean="0">
                <a:latin typeface="Arial" charset="0"/>
              </a:rPr>
              <a:t>аналогичным периодом  2021  года общее количество  </a:t>
            </a:r>
            <a:r>
              <a:rPr lang="ru-RU" sz="2000" dirty="0">
                <a:latin typeface="Arial" charset="0"/>
              </a:rPr>
              <a:t>обращений 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увеличилось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 32,6 % </a:t>
            </a:r>
            <a:r>
              <a:rPr lang="ru-RU" sz="2000" dirty="0" smtClean="0">
                <a:latin typeface="Arial" charset="0"/>
              </a:rPr>
              <a:t>(в  2021  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181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обращение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</a:t>
            </a:r>
            <a:r>
              <a:rPr lang="ru-RU" sz="2000" dirty="0" smtClean="0">
                <a:latin typeface="Arial" charset="0"/>
              </a:rPr>
              <a:t>).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июне 2022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35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2021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30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1 полугодии  </a:t>
            </a:r>
            <a:r>
              <a:rPr lang="ru-RU" sz="2000" dirty="0" smtClean="0">
                <a:latin typeface="Arial Unicode MS" pitchFamily="34" charset="-128"/>
              </a:rPr>
              <a:t>2022  </a:t>
            </a:r>
            <a:r>
              <a:rPr lang="ru-RU" sz="2000" dirty="0" smtClean="0">
                <a:latin typeface="Arial Unicode MS" pitchFamily="34" charset="-128"/>
              </a:rPr>
              <a:t>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обращениями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поступившими  в  1 полугодии </a:t>
            </a:r>
            <a:r>
              <a:rPr lang="ru-RU" sz="2000" dirty="0" smtClean="0">
                <a:latin typeface="Arial Unicode MS" pitchFamily="34" charset="-128"/>
              </a:rPr>
              <a:t>2021  </a:t>
            </a:r>
            <a:r>
              <a:rPr lang="ru-RU" sz="2000" dirty="0" smtClean="0">
                <a:latin typeface="Arial Unicode MS" pitchFamily="34" charset="-128"/>
              </a:rPr>
              <a:t>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779942792"/>
              </p:ext>
            </p:extLst>
          </p:nvPr>
        </p:nvGraphicFramePr>
        <p:xfrm>
          <a:off x="-1624" y="1333941"/>
          <a:ext cx="8352928" cy="5337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r>
              <a:rPr lang="ru-RU" sz="1800" dirty="0" smtClean="0">
                <a:latin typeface="Arial" charset="0"/>
              </a:rPr>
              <a:t>Камчатского края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  в  1 полугодии 2022 года  и  в  1 полугодии  2021 года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04898415"/>
              </p:ext>
            </p:extLst>
          </p:nvPr>
        </p:nvGraphicFramePr>
        <p:xfrm>
          <a:off x="871346" y="1628800"/>
          <a:ext cx="7267636" cy="46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495" y="2434709"/>
            <a:ext cx="566977" cy="676715"/>
          </a:xfrm>
          <a:prstGeom prst="rect">
            <a:avLst/>
          </a:prstGeom>
        </p:spPr>
      </p:pic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1 полугодие </a:t>
            </a:r>
            <a:r>
              <a:rPr lang="ru-RU" sz="2000" dirty="0" smtClean="0">
                <a:latin typeface="Arial" charset="0"/>
              </a:rPr>
              <a:t>2022 </a:t>
            </a:r>
            <a:r>
              <a:rPr lang="ru-RU" sz="2000" dirty="0" smtClean="0">
                <a:latin typeface="Arial" charset="0"/>
              </a:rPr>
              <a:t>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971600" y="1821478"/>
            <a:ext cx="6656570" cy="4457700"/>
            <a:chOff x="1276" y="805"/>
            <a:chExt cx="8222" cy="5434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1276" y="5200"/>
              <a:ext cx="3024" cy="725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На </a:t>
              </a:r>
              <a:r>
                <a:rPr lang="ru-RU" b="1" dirty="0">
                  <a:cs typeface="Times New Roman" pitchFamily="18" charset="0"/>
                </a:rPr>
                <a:t>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37 </a:t>
              </a:r>
              <a:r>
                <a:rPr lang="ru-RU" b="1" dirty="0" smtClean="0">
                  <a:cs typeface="Times New Roman" pitchFamily="18" charset="0"/>
                </a:rPr>
                <a:t>обращений </a:t>
              </a:r>
              <a:r>
                <a:rPr lang="ru-RU" b="1" dirty="0" smtClean="0">
                  <a:cs typeface="Times New Roman" pitchFamily="18" charset="0"/>
                </a:rPr>
                <a:t>(24%)</a:t>
              </a:r>
              <a:endParaRPr lang="ru-RU" dirty="0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319" y="3680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335" y="4657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298" y="561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626" y="2189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 b="1" dirty="0">
                  <a:cs typeface="Times New Roman" panose="02020603050405020304" pitchFamily="18" charset="0"/>
                </a:rPr>
                <a:t>Исполнительные органы государственной власти</a:t>
              </a:r>
              <a:endParaRPr lang="ru-RU" sz="1100" dirty="0"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sz="1100" b="1" dirty="0" smtClean="0">
                  <a:cs typeface="Times New Roman" panose="02020603050405020304" pitchFamily="18" charset="0"/>
                </a:rPr>
                <a:t>11 </a:t>
              </a:r>
              <a:r>
                <a:rPr lang="ru-RU" sz="1100" dirty="0" smtClean="0">
                  <a:cs typeface="Times New Roman" panose="02020603050405020304" pitchFamily="18" charset="0"/>
                </a:rPr>
                <a:t>обращений</a:t>
              </a:r>
              <a:endParaRPr lang="ru-RU" sz="1100" dirty="0">
                <a:cs typeface="Times New Roman" panose="02020603050405020304" pitchFamily="18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626" y="3789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 b="1" dirty="0">
                  <a:cs typeface="Times New Roman" panose="02020603050405020304" pitchFamily="18" charset="0"/>
                </a:rPr>
                <a:t>Органы местного самоуправления</a:t>
              </a:r>
              <a:endParaRPr lang="ru-RU" sz="1100" dirty="0"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sz="1100" b="1" dirty="0" smtClean="0">
                  <a:cs typeface="Times New Roman" panose="02020603050405020304" pitchFamily="18" charset="0"/>
                </a:rPr>
                <a:t>6 </a:t>
              </a:r>
              <a:r>
                <a:rPr lang="ru-RU" sz="1100" dirty="0" smtClean="0">
                  <a:cs typeface="Times New Roman" panose="02020603050405020304" pitchFamily="18" charset="0"/>
                </a:rPr>
                <a:t>обращений</a:t>
              </a:r>
              <a:endParaRPr lang="ru-RU" sz="1100" dirty="0">
                <a:cs typeface="Times New Roman" panose="02020603050405020304" pitchFamily="18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626" y="805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 b="1" dirty="0">
                  <a:cs typeface="Times New Roman" panose="02020603050405020304" pitchFamily="18" charset="0"/>
                </a:rPr>
                <a:t>Федеральные органы государственной власти</a:t>
              </a:r>
              <a:endParaRPr lang="ru-RU" sz="1100" dirty="0"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sz="1100" b="1" dirty="0" smtClean="0">
                  <a:cs typeface="Times New Roman" panose="02020603050405020304" pitchFamily="18" charset="0"/>
                </a:rPr>
                <a:t>14 </a:t>
              </a:r>
              <a:r>
                <a:rPr lang="ru-RU" sz="1100" dirty="0" smtClean="0">
                  <a:cs typeface="Times New Roman" panose="02020603050405020304" pitchFamily="18" charset="0"/>
                </a:rPr>
                <a:t>обращений</a:t>
              </a:r>
              <a:endParaRPr lang="ru-RU" sz="1100" dirty="0">
                <a:cs typeface="Times New Roman" panose="02020603050405020304" pitchFamily="18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6997" y="2966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6997" y="4153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6980" y="4665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4940" y="2027"/>
              <a:ext cx="2093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Министерством </a:t>
              </a:r>
              <a:r>
                <a:rPr lang="ru-RU" b="1" dirty="0">
                  <a:solidFill>
                    <a:schemeClr val="bg2"/>
                  </a:solidFill>
                  <a:cs typeface="Times New Roman" panose="02020603050405020304" pitchFamily="18" charset="0"/>
                </a:rPr>
                <a:t>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cs typeface="Times New Roman" panose="02020603050405020304" pitchFamily="18" charset="0"/>
                </a:rPr>
                <a:t>рассмотрены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154 </a:t>
              </a:r>
              <a:r>
                <a:rPr lang="ru-RU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обращения</a:t>
              </a:r>
              <a:endParaRPr lang="ru-RU" dirty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34 (22 </a:t>
              </a:r>
              <a:r>
                <a:rPr lang="ru-RU" b="1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обращения направлены </a:t>
              </a:r>
              <a:r>
                <a:rPr lang="ru-RU" dirty="0">
                  <a:solidFill>
                    <a:schemeClr val="bg2"/>
                  </a:solidFill>
                  <a:cs typeface="Times New Roman" panose="02020603050405020304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подведомственности</a:t>
              </a: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</p:grp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885277" y="3645083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</a:t>
            </a:r>
            <a:r>
              <a:rPr lang="ru-RU" b="1" dirty="0" smtClean="0">
                <a:cs typeface="Times New Roman" pitchFamily="18" charset="0"/>
              </a:rPr>
              <a:t>факс, телефон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89 </a:t>
            </a:r>
            <a:r>
              <a:rPr lang="ru-RU" b="1" dirty="0" smtClean="0">
                <a:cs typeface="Times New Roman" pitchFamily="18" charset="0"/>
              </a:rPr>
              <a:t>обращений  </a:t>
            </a:r>
            <a:r>
              <a:rPr lang="ru-RU" b="1" dirty="0" smtClean="0">
                <a:cs typeface="Times New Roman" pitchFamily="18" charset="0"/>
              </a:rPr>
              <a:t>(57,8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42789" y="463149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28 </a:t>
            </a:r>
            <a:r>
              <a:rPr lang="ru-RU" b="1" dirty="0" smtClean="0">
                <a:cs typeface="Times New Roman" pitchFamily="18" charset="0"/>
              </a:rPr>
              <a:t>обращений  </a:t>
            </a:r>
            <a:r>
              <a:rPr lang="ru-RU" b="1" dirty="0" smtClean="0">
                <a:cs typeface="Times New Roman" pitchFamily="18" charset="0"/>
              </a:rPr>
              <a:t>(18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6111148" y="5176626"/>
            <a:ext cx="1800200" cy="1230911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Подведомственные Министерству природных ресурсов и экологии Камчатского края учреждения 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</a:t>
            </a:r>
            <a:r>
              <a:rPr lang="ru-RU" sz="2000" dirty="0" smtClean="0">
                <a:latin typeface="Times New Roman" pitchFamily="18" charset="0"/>
              </a:rPr>
              <a:t> тем  в  общем  </a:t>
            </a:r>
            <a:r>
              <a:rPr lang="ru-RU" sz="2000" dirty="0">
                <a:latin typeface="Times New Roman" pitchFamily="18" charset="0"/>
              </a:rPr>
              <a:t>количестве </a:t>
            </a:r>
            <a:r>
              <a:rPr lang="ru-RU" sz="2000" dirty="0" smtClean="0">
                <a:latin typeface="Times New Roman" pitchFamily="18" charset="0"/>
              </a:rPr>
              <a:t> вопросов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</a:rPr>
              <a:t> содержащихся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</a:rPr>
              <a:t>обращениях, </a:t>
            </a:r>
            <a:r>
              <a:rPr lang="ru-RU" sz="2000" dirty="0" smtClean="0">
                <a:latin typeface="Times New Roman" pitchFamily="18" charset="0"/>
              </a:rPr>
              <a:t> рассмотренных  в  1 полугодии  </a:t>
            </a:r>
            <a:r>
              <a:rPr lang="ru-RU" sz="2000" dirty="0" smtClean="0">
                <a:latin typeface="Times New Roman" pitchFamily="18" charset="0"/>
              </a:rPr>
              <a:t>2022 </a:t>
            </a:r>
            <a:r>
              <a:rPr lang="ru-RU" sz="2000" dirty="0" smtClean="0">
                <a:latin typeface="Times New Roman" pitchFamily="18" charset="0"/>
              </a:rPr>
              <a:t>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80409624"/>
              </p:ext>
            </p:extLst>
          </p:nvPr>
        </p:nvGraphicFramePr>
        <p:xfrm>
          <a:off x="323528" y="1397000"/>
          <a:ext cx="836327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 1 полугодии </a:t>
            </a:r>
            <a:r>
              <a:rPr lang="ru-RU" sz="2000" dirty="0" smtClean="0">
                <a:latin typeface="Arial" charset="0"/>
              </a:rPr>
              <a:t>2022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88543869"/>
              </p:ext>
            </p:extLst>
          </p:nvPr>
        </p:nvGraphicFramePr>
        <p:xfrm>
          <a:off x="971600" y="1844824"/>
          <a:ext cx="7056784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5564</TotalTime>
  <Words>214</Words>
  <Application>Microsoft Office PowerPoint</Application>
  <PresentationFormat>Экран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Garamond</vt:lpstr>
      <vt:lpstr>Tahoma</vt:lpstr>
      <vt:lpstr>Times New Roman</vt:lpstr>
      <vt:lpstr>Wingdings</vt:lpstr>
      <vt:lpstr>Течение</vt:lpstr>
      <vt:lpstr>Океан</vt:lpstr>
      <vt:lpstr>Информационно-статистический  обзор  коллективных  и индивидуальных  обращений  граждан  за 1 полугодие 2022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полугодии  2022  года  в сравнении с обращениями, поступившими  в  1 полугодии 2021  года , с  распределением  по  районам  Камчатского  края</vt:lpstr>
      <vt:lpstr>Количество обращений поступивших  в Министерство природных ресурсов и  экологии Камчатского края   в  1 полугодии 2022 года  и  в  1 полугодии  2021 года</vt:lpstr>
      <vt:lpstr>Поступление, рассмотрение и направление по компетенции обращений  граждан  за 1 полугодие 2022 года</vt:lpstr>
      <vt:lpstr>Доля  тем  в  общем  количестве  вопросов,  содержащихся  в обращениях,  рассмотренных  в  1 полугодии  2022 года</vt:lpstr>
      <vt:lpstr>Результаты  рассмотрения  обращений граждан,  поступивших  в  Министерство  природных ресурсов  и экологии  Камчатского  края  за  1 полугодии 2022 года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Усольцева Александра Анатольевна</cp:lastModifiedBy>
  <cp:revision>317</cp:revision>
  <dcterms:created xsi:type="dcterms:W3CDTF">2011-01-31T10:29:36Z</dcterms:created>
  <dcterms:modified xsi:type="dcterms:W3CDTF">2022-07-04T01:38:07Z</dcterms:modified>
</cp:coreProperties>
</file>