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7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85;&#1080;&#1075;&#1072;1-&#1086;&#1073;&#1088;&#1072;&#1097;&#1077;&#1085;&#1080;&#1103;%202014%20&#1075;&#1086;&#1076;%201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85;&#1080;&#1075;&#1072;1-&#1086;&#1073;&#1088;&#1072;&#1097;&#1077;&#1085;&#1080;&#1103;%202014%20&#1075;&#1086;&#1076;%201.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85;&#1080;&#1075;&#1072;1-&#1086;&#1073;&#1088;&#1072;&#1097;&#1077;&#1085;&#1080;&#1103;%202014%20&#1075;&#1086;&#1076;%201.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85;&#1080;&#1075;&#1072;1-&#1086;&#1073;&#1088;&#1072;&#1097;&#1077;&#1085;&#1080;&#1103;%202014%20&#1075;&#1086;&#1076;%201.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Лист1!$F$3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Лист1!$E$4:$E$19</c:f>
              <c:strCache>
                <c:ptCount val="13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  <c:pt idx="12">
                  <c:v>Вилючинский городской округ</c:v>
                </c:pt>
              </c:strCache>
            </c:strRef>
          </c:cat>
          <c:val>
            <c:numRef>
              <c:f>Лист1!$F$4:$F$19</c:f>
              <c:numCache>
                <c:formatCode>General</c:formatCode>
                <c:ptCount val="13"/>
                <c:pt idx="0">
                  <c:v>4.7</c:v>
                </c:pt>
                <c:pt idx="1">
                  <c:v>0</c:v>
                </c:pt>
                <c:pt idx="2">
                  <c:v>1.34</c:v>
                </c:pt>
                <c:pt idx="3">
                  <c:v>2.68</c:v>
                </c:pt>
                <c:pt idx="4">
                  <c:v>0.67000000000000015</c:v>
                </c:pt>
                <c:pt idx="5">
                  <c:v>34.9</c:v>
                </c:pt>
                <c:pt idx="6">
                  <c:v>1.34</c:v>
                </c:pt>
                <c:pt idx="7">
                  <c:v>0.67000000000000015</c:v>
                </c:pt>
                <c:pt idx="8">
                  <c:v>46.32</c:v>
                </c:pt>
                <c:pt idx="9">
                  <c:v>0.67000000000000015</c:v>
                </c:pt>
                <c:pt idx="10">
                  <c:v>0.67000000000000015</c:v>
                </c:pt>
                <c:pt idx="11">
                  <c:v>2.68</c:v>
                </c:pt>
                <c:pt idx="12">
                  <c:v>3.36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Лист1!$E$4:$E$19</c:f>
              <c:strCache>
                <c:ptCount val="13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  <c:pt idx="12">
                  <c:v>Вилючинский городской округ</c:v>
                </c:pt>
              </c:strCache>
            </c:strRef>
          </c:cat>
          <c:val>
            <c:numRef>
              <c:f>Лист1!$G$4:$G$19</c:f>
              <c:numCache>
                <c:formatCode>General</c:formatCode>
                <c:ptCount val="13"/>
                <c:pt idx="0">
                  <c:v>1.8</c:v>
                </c:pt>
                <c:pt idx="1">
                  <c:v>1.2</c:v>
                </c:pt>
                <c:pt idx="2">
                  <c:v>1.8</c:v>
                </c:pt>
                <c:pt idx="3">
                  <c:v>1.9</c:v>
                </c:pt>
                <c:pt idx="4">
                  <c:v>1.1000000000000001</c:v>
                </c:pt>
                <c:pt idx="5">
                  <c:v>53.5</c:v>
                </c:pt>
                <c:pt idx="6">
                  <c:v>1.2</c:v>
                </c:pt>
                <c:pt idx="7">
                  <c:v>0</c:v>
                </c:pt>
                <c:pt idx="8">
                  <c:v>23.9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0.60000000000000009</c:v>
                </c:pt>
              </c:numCache>
            </c:numRef>
          </c:val>
        </c:ser>
        <c:axId val="53398912"/>
        <c:axId val="53355648"/>
      </c:barChart>
      <c:catAx>
        <c:axId val="53398912"/>
        <c:scaling>
          <c:orientation val="maxMin"/>
        </c:scaling>
        <c:axPos val="l"/>
        <c:numFmt formatCode="#&quot; &quot;?/?" sourceLinked="0"/>
        <c:tickLblPos val="nextTo"/>
        <c:txPr>
          <a:bodyPr anchor="ctr" anchorCtr="1"/>
          <a:lstStyle/>
          <a:p>
            <a:pPr>
              <a:defRPr sz="1100" b="1" baseline="0">
                <a:solidFill>
                  <a:schemeClr val="tx1"/>
                </a:solidFill>
              </a:defRPr>
            </a:pPr>
            <a:endParaRPr lang="ru-RU"/>
          </a:p>
        </c:txPr>
        <c:crossAx val="53355648"/>
        <c:crosses val="autoZero"/>
        <c:lblAlgn val="ctr"/>
        <c:lblOffset val="100"/>
      </c:catAx>
      <c:valAx>
        <c:axId val="53355648"/>
        <c:scaling>
          <c:orientation val="minMax"/>
        </c:scaling>
        <c:axPos val="b"/>
        <c:majorGridlines/>
        <c:numFmt formatCode="General" sourceLinked="1"/>
        <c:tickLblPos val="nextTo"/>
        <c:crossAx val="53398912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txPr>
        <a:bodyPr/>
        <a:lstStyle/>
        <a:p>
          <a:pPr>
            <a:defRPr sz="1100" b="1" i="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2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Лист1!$A$4:$A$18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Лист1!$B$4:$B$18</c:f>
              <c:numCache>
                <c:formatCode>General</c:formatCode>
                <c:ptCount val="12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1</c:v>
                </c:pt>
                <c:pt idx="5">
                  <c:v>4</c:v>
                </c:pt>
                <c:pt idx="6">
                  <c:v>29</c:v>
                </c:pt>
                <c:pt idx="7">
                  <c:v>13</c:v>
                </c:pt>
                <c:pt idx="8">
                  <c:v>43</c:v>
                </c:pt>
                <c:pt idx="9">
                  <c:v>26</c:v>
                </c:pt>
                <c:pt idx="10">
                  <c:v>2</c:v>
                </c:pt>
                <c:pt idx="1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2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Лист1!$A$4:$A$18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Лист1!$C$4:$C$18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9</c:v>
                </c:pt>
                <c:pt idx="3">
                  <c:v>5</c:v>
                </c:pt>
                <c:pt idx="4">
                  <c:v>11</c:v>
                </c:pt>
                <c:pt idx="5">
                  <c:v>19</c:v>
                </c:pt>
                <c:pt idx="6">
                  <c:v>28</c:v>
                </c:pt>
                <c:pt idx="7">
                  <c:v>9</c:v>
                </c:pt>
                <c:pt idx="8">
                  <c:v>14</c:v>
                </c:pt>
                <c:pt idx="9">
                  <c:v>35</c:v>
                </c:pt>
                <c:pt idx="10">
                  <c:v>22</c:v>
                </c:pt>
                <c:pt idx="11">
                  <c:v>7</c:v>
                </c:pt>
              </c:numCache>
            </c:numRef>
          </c:val>
        </c:ser>
        <c:axId val="53778688"/>
        <c:axId val="53796864"/>
      </c:barChart>
      <c:catAx>
        <c:axId val="53778688"/>
        <c:scaling>
          <c:orientation val="minMax"/>
        </c:scaling>
        <c:axPos val="b"/>
        <c:tickLblPos val="nextTo"/>
        <c:crossAx val="53796864"/>
        <c:crosses val="autoZero"/>
        <c:auto val="1"/>
        <c:lblAlgn val="ctr"/>
        <c:lblOffset val="100"/>
      </c:catAx>
      <c:valAx>
        <c:axId val="53796864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tickLblPos val="high"/>
        <c:txPr>
          <a:bodyPr rot="0" vert="horz"/>
          <a:lstStyle/>
          <a:p>
            <a:pPr>
              <a:defRPr/>
            </a:pPr>
            <a:endParaRPr lang="ru-RU"/>
          </a:p>
        </c:txPr>
        <c:crossAx val="53778688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spPr>
        <a:solidFill>
          <a:srgbClr val="0000FF"/>
        </a:solidFill>
      </c:spPr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</c:chart>
  <c:spPr>
    <a:solidFill>
      <a:srgbClr val="000099"/>
    </a:solidFill>
  </c:spPr>
  <c:txPr>
    <a:bodyPr/>
    <a:lstStyle/>
    <a:p>
      <a:pPr>
        <a:defRPr b="1" i="0" baseline="0">
          <a:solidFill>
            <a:schemeClr val="tx1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3.8095238095238099E-2"/>
          <c:w val="0.96376811594202849"/>
          <c:h val="0.51820645496236006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Лист1!$L$3:$L$8</c:f>
              <c:strCache>
                <c:ptCount val="6"/>
                <c:pt idx="0">
                  <c:v>Вопросы управления особо охраняемыми природными территориями регионального значения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Другие вопросы</c:v>
                </c:pt>
              </c:strCache>
            </c:strRef>
          </c:cat>
          <c:val>
            <c:numRef>
              <c:f>Лист1!$M$3:$M$8</c:f>
              <c:numCache>
                <c:formatCode>General</c:formatCode>
                <c:ptCount val="6"/>
                <c:pt idx="0">
                  <c:v>20.399999999999999</c:v>
                </c:pt>
                <c:pt idx="1">
                  <c:v>19.8</c:v>
                </c:pt>
                <c:pt idx="2">
                  <c:v>11.9</c:v>
                </c:pt>
                <c:pt idx="3">
                  <c:v>26.3</c:v>
                </c:pt>
                <c:pt idx="4">
                  <c:v>13.2</c:v>
                </c:pt>
                <c:pt idx="5">
                  <c:v>8.4</c:v>
                </c:pt>
              </c:numCache>
            </c:numRef>
          </c:val>
        </c:ser>
      </c:pie3DChart>
    </c:plotArea>
    <c:legend>
      <c:legendPos val="b"/>
      <c:legendEntry>
        <c:idx val="0"/>
        <c:txPr>
          <a:bodyPr/>
          <a:lstStyle/>
          <a:p>
            <a:pPr>
              <a:defRPr sz="900" b="1" baseline="0">
                <a:solidFill>
                  <a:schemeClr val="bg2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11284919548099966"/>
          <c:y val="0.61578832547521267"/>
          <c:w val="0.72176537715394273"/>
          <c:h val="0.35851913665977231"/>
        </c:manualLayout>
      </c:layout>
      <c:spPr>
        <a:solidFill>
          <a:schemeClr val="bg1">
            <a:lumMod val="40000"/>
            <a:lumOff val="60000"/>
          </a:schemeClr>
        </a:solidFill>
      </c:spPr>
      <c:txPr>
        <a:bodyPr/>
        <a:lstStyle/>
        <a:p>
          <a:pPr>
            <a:defRPr b="1" baseline="0">
              <a:solidFill>
                <a:schemeClr val="bg2"/>
              </a:solidFill>
            </a:defRPr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8382545931758534E-2"/>
          <c:y val="5.3240740740740748E-2"/>
          <c:w val="0.53055555555555567"/>
          <c:h val="0.88425925925925941"/>
        </c:manualLayout>
      </c:layout>
      <c:pieChart>
        <c:varyColors val="1"/>
        <c:firstSliceAng val="0"/>
      </c:pieChart>
    </c:plotArea>
    <c:legend>
      <c:legendPos val="r"/>
      <c:layout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zero"/>
  </c:chart>
  <c:spPr>
    <a:solidFill>
      <a:srgbClr val="0000FF"/>
    </a:solidFill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1" baseline="0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Направлены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138</c:v>
                </c:pt>
                <c:pt idx="1">
                  <c:v>28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spPr>
        <a:solidFill>
          <a:schemeClr val="bg1">
            <a:lumMod val="20000"/>
            <a:lumOff val="8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baseline="0">
              <a:solidFill>
                <a:schemeClr val="bg2"/>
              </a:solidFill>
            </a:defRPr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ECB50-E225-4855-BC87-A1E98CE8828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ECB50-E225-4855-BC87-A1E98CE8828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2020 год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 2020 году поступило  167 обращений 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2019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увеличилось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12,1 %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2019 году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149 обращений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декабре  2020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3 обращения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2019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7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Количество обращений поступивших в 2020 году</a:t>
            </a:r>
            <a:b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 сравнении с количеством обращений,</a:t>
            </a:r>
            <a:b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поступивших в 2019 году </a:t>
            </a:r>
            <a:b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распределением по районам Камчатского края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8" name="Содержимое 4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Количество обращений поступивших </a:t>
            </a:r>
            <a:b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Министерство природных ресурсов и экологии Камчатского края в  2019  году  и  в 2020 году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35" name="Содержимое 3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в  2020 году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071538" y="1571612"/>
            <a:ext cx="5975375" cy="4288249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0 обращений (0%)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138 (82,6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28(16,8%)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10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3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8 о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94 </a:t>
            </a:r>
            <a:r>
              <a:rPr lang="ru-RU" b="1" dirty="0" smtClean="0">
                <a:cs typeface="Times New Roman" pitchFamily="18" charset="0"/>
              </a:rPr>
              <a:t>обращения </a:t>
            </a:r>
            <a:r>
              <a:rPr lang="ru-RU" b="1" dirty="0" smtClean="0">
                <a:cs typeface="Times New Roman" pitchFamily="18" charset="0"/>
              </a:rPr>
              <a:t>(56,3 %)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150 обращений  (89,8 %)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17 обращений (10,2 %)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в  2020 году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в  2020 году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90747888"/>
              </p:ext>
            </p:extLst>
          </p:nvPr>
        </p:nvGraphicFramePr>
        <p:xfrm>
          <a:off x="1544637" y="2105025"/>
          <a:ext cx="60547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1788</TotalTime>
  <Words>204</Words>
  <Application>Microsoft Office PowerPoint</Application>
  <PresentationFormat>Экран (4:3)</PresentationFormat>
  <Paragraphs>41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2020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обращений поступивших в 2020 году  в сравнении с количеством обращений, поступивших в 2019 году  с распределением по районам Камчатского края</vt:lpstr>
      <vt:lpstr>Количество обращений поступивших  в Министерство природных ресурсов и экологии Камчатского края в  2019  году  и  в 2020 году</vt:lpstr>
      <vt:lpstr>Поступление, рассмотрение и направление по компетенции обращений  граждан  в  2020 году</vt:lpstr>
      <vt:lpstr>Доля тем в общем количестве вопросов, содержащихся в обращениях, рассмотренных  в  2020 году</vt:lpstr>
      <vt:lpstr>Результаты  рассмотрения  обращений граждан,  поступивших  в  Министерство  природных ресурсов  и экологии  Камчатского  края  в  2020 году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123</cp:lastModifiedBy>
  <cp:revision>406</cp:revision>
  <dcterms:created xsi:type="dcterms:W3CDTF">2011-01-31T10:29:36Z</dcterms:created>
  <dcterms:modified xsi:type="dcterms:W3CDTF">2020-12-12T10:17:06Z</dcterms:modified>
</cp:coreProperties>
</file>